
<file path=[Content_Types].xml><?xml version="1.0" encoding="utf-8"?>
<Types xmlns="http://schemas.openxmlformats.org/package/2006/content-types">
  <Default Extension="jpg" ContentType="image/pn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23"/>
  </p:notesMasterIdLst>
  <p:handoutMasterIdLst>
    <p:handoutMasterId r:id="rId24"/>
  </p:handoutMasterIdLst>
  <p:sldIdLst>
    <p:sldId id="256" r:id="rId2"/>
    <p:sldId id="259" r:id="rId3"/>
    <p:sldId id="260" r:id="rId4"/>
    <p:sldId id="332" r:id="rId5"/>
    <p:sldId id="325" r:id="rId6"/>
    <p:sldId id="321" r:id="rId7"/>
    <p:sldId id="315" r:id="rId8"/>
    <p:sldId id="326" r:id="rId9"/>
    <p:sldId id="317" r:id="rId10"/>
    <p:sldId id="337" r:id="rId11"/>
    <p:sldId id="305" r:id="rId12"/>
    <p:sldId id="335" r:id="rId13"/>
    <p:sldId id="336" r:id="rId14"/>
    <p:sldId id="329" r:id="rId15"/>
    <p:sldId id="330" r:id="rId16"/>
    <p:sldId id="322" r:id="rId17"/>
    <p:sldId id="297" r:id="rId18"/>
    <p:sldId id="327" r:id="rId19"/>
    <p:sldId id="334" r:id="rId20"/>
    <p:sldId id="309" r:id="rId21"/>
    <p:sldId id="324" r:id="rId2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FF"/>
    <a:srgbClr val="FF66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24" autoAdjust="0"/>
    <p:restoredTop sz="95238" autoAdjust="0"/>
  </p:normalViewPr>
  <p:slideViewPr>
    <p:cSldViewPr snapToGrid="0">
      <p:cViewPr varScale="1">
        <p:scale>
          <a:sx n="63" d="100"/>
          <a:sy n="63" d="100"/>
        </p:scale>
        <p:origin x="102" y="1038"/>
      </p:cViewPr>
      <p:guideLst>
        <p:guide orient="horz" pos="2160"/>
        <p:guide pos="3840"/>
      </p:guideLst>
    </p:cSldViewPr>
  </p:slideViewPr>
  <p:notesTextViewPr>
    <p:cViewPr>
      <p:scale>
        <a:sx n="1" d="1"/>
        <a:sy n="1" d="1"/>
      </p:scale>
      <p:origin x="0" y="0"/>
    </p:cViewPr>
  </p:notesTextViewPr>
  <p:notesViewPr>
    <p:cSldViewPr snapToGrid="0">
      <p:cViewPr varScale="1">
        <p:scale>
          <a:sx n="75" d="100"/>
          <a:sy n="75" d="100"/>
        </p:scale>
        <p:origin x="4026" y="6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977401F-F821-435C-96EA-04A57F6C118F}" type="datetimeFigureOut">
              <a:rPr lang="zh-TW" altLang="en-US" smtClean="0"/>
              <a:t>2026/1/29</a:t>
            </a:fld>
            <a:endParaRPr lang="zh-TW" altLang="en-US"/>
          </a:p>
        </p:txBody>
      </p:sp>
      <p:sp>
        <p:nvSpPr>
          <p:cNvPr id="4" name="頁尾版面配置區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1EF2E6BF-02FB-4DED-BFCB-2F37F2894EEC}" type="slidenum">
              <a:rPr lang="zh-TW" altLang="en-US" smtClean="0"/>
              <a:t>‹#›</a:t>
            </a:fld>
            <a:endParaRPr lang="zh-TW" altLang="en-US"/>
          </a:p>
        </p:txBody>
      </p:sp>
    </p:spTree>
    <p:extLst>
      <p:ext uri="{BB962C8B-B14F-4D97-AF65-F5344CB8AC3E}">
        <p14:creationId xmlns:p14="http://schemas.microsoft.com/office/powerpoint/2010/main" val="24188998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1"/>
            <a:ext cx="2946400" cy="497212"/>
          </a:xfrm>
          <a:prstGeom prst="rect">
            <a:avLst/>
          </a:prstGeom>
        </p:spPr>
        <p:txBody>
          <a:bodyPr vert="horz" lIns="91065" tIns="45532" rIns="91065" bIns="45532" rtlCol="0"/>
          <a:lstStyle>
            <a:lvl1pPr algn="l">
              <a:defRPr sz="1200"/>
            </a:lvl1pPr>
          </a:lstStyle>
          <a:p>
            <a:endParaRPr lang="zh-TW" altLang="en-US"/>
          </a:p>
        </p:txBody>
      </p:sp>
      <p:sp>
        <p:nvSpPr>
          <p:cNvPr id="3" name="日期版面配置區 2"/>
          <p:cNvSpPr>
            <a:spLocks noGrp="1"/>
          </p:cNvSpPr>
          <p:nvPr>
            <p:ph type="dt" idx="1"/>
          </p:nvPr>
        </p:nvSpPr>
        <p:spPr>
          <a:xfrm>
            <a:off x="3849691" y="1"/>
            <a:ext cx="2946400" cy="497212"/>
          </a:xfrm>
          <a:prstGeom prst="rect">
            <a:avLst/>
          </a:prstGeom>
        </p:spPr>
        <p:txBody>
          <a:bodyPr vert="horz" lIns="91065" tIns="45532" rIns="91065" bIns="45532" rtlCol="0"/>
          <a:lstStyle>
            <a:lvl1pPr algn="r">
              <a:defRPr sz="1200"/>
            </a:lvl1pPr>
          </a:lstStyle>
          <a:p>
            <a:fld id="{788E15A6-8F0D-4C3C-929A-6CE91EC7DBF7}" type="datetimeFigureOut">
              <a:rPr lang="zh-TW" altLang="en-US" smtClean="0"/>
              <a:pPr/>
              <a:t>2026/1/29</a:t>
            </a:fld>
            <a:endParaRPr lang="zh-TW" altLang="en-US"/>
          </a:p>
        </p:txBody>
      </p:sp>
      <p:sp>
        <p:nvSpPr>
          <p:cNvPr id="4" name="投影片影像版面配置區 3"/>
          <p:cNvSpPr>
            <a:spLocks noGrp="1" noRot="1" noChangeAspect="1"/>
          </p:cNvSpPr>
          <p:nvPr>
            <p:ph type="sldImg" idx="2"/>
          </p:nvPr>
        </p:nvSpPr>
        <p:spPr>
          <a:xfrm>
            <a:off x="419100" y="1241425"/>
            <a:ext cx="5959475" cy="3352800"/>
          </a:xfrm>
          <a:prstGeom prst="rect">
            <a:avLst/>
          </a:prstGeom>
          <a:noFill/>
          <a:ln w="12700">
            <a:solidFill>
              <a:prstClr val="black"/>
            </a:solidFill>
          </a:ln>
        </p:spPr>
        <p:txBody>
          <a:bodyPr vert="horz" lIns="91065" tIns="45532" rIns="91065" bIns="45532" rtlCol="0" anchor="ctr"/>
          <a:lstStyle/>
          <a:p>
            <a:endParaRPr lang="zh-TW" altLang="en-US"/>
          </a:p>
        </p:txBody>
      </p:sp>
      <p:sp>
        <p:nvSpPr>
          <p:cNvPr id="5" name="備忘稿版面配置區 4"/>
          <p:cNvSpPr>
            <a:spLocks noGrp="1"/>
          </p:cNvSpPr>
          <p:nvPr>
            <p:ph type="body" sz="quarter" idx="3"/>
          </p:nvPr>
        </p:nvSpPr>
        <p:spPr>
          <a:xfrm>
            <a:off x="679455" y="4777067"/>
            <a:ext cx="5438775" cy="3908944"/>
          </a:xfrm>
          <a:prstGeom prst="rect">
            <a:avLst/>
          </a:prstGeom>
        </p:spPr>
        <p:txBody>
          <a:bodyPr vert="horz" lIns="91065" tIns="45532" rIns="91065" bIns="45532"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2" y="9429430"/>
            <a:ext cx="2946400" cy="497212"/>
          </a:xfrm>
          <a:prstGeom prst="rect">
            <a:avLst/>
          </a:prstGeom>
        </p:spPr>
        <p:txBody>
          <a:bodyPr vert="horz" lIns="91065" tIns="45532" rIns="91065" bIns="45532"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9691" y="9429430"/>
            <a:ext cx="2946400" cy="497212"/>
          </a:xfrm>
          <a:prstGeom prst="rect">
            <a:avLst/>
          </a:prstGeom>
        </p:spPr>
        <p:txBody>
          <a:bodyPr vert="horz" lIns="91065" tIns="45532" rIns="91065" bIns="45532" rtlCol="0" anchor="b"/>
          <a:lstStyle>
            <a:lvl1pPr algn="r">
              <a:defRPr sz="1200"/>
            </a:lvl1pPr>
          </a:lstStyle>
          <a:p>
            <a:fld id="{E9AA9DA7-9D4D-415E-8AD3-56264B5BB3E3}" type="slidenum">
              <a:rPr lang="zh-TW" altLang="en-US" smtClean="0"/>
              <a:pPr/>
              <a:t>‹#›</a:t>
            </a:fld>
            <a:endParaRPr lang="zh-TW" altLang="en-US"/>
          </a:p>
        </p:txBody>
      </p:sp>
    </p:spTree>
    <p:extLst>
      <p:ext uri="{BB962C8B-B14F-4D97-AF65-F5344CB8AC3E}">
        <p14:creationId xmlns:p14="http://schemas.microsoft.com/office/powerpoint/2010/main" val="17240637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E9AA9DA7-9D4D-415E-8AD3-56264B5BB3E3}" type="slidenum">
              <a:rPr lang="zh-TW" altLang="en-US" smtClean="0"/>
              <a:pPr/>
              <a:t>1</a:t>
            </a:fld>
            <a:endParaRPr lang="zh-TW" altLang="en-US"/>
          </a:p>
        </p:txBody>
      </p:sp>
    </p:spTree>
    <p:extLst>
      <p:ext uri="{BB962C8B-B14F-4D97-AF65-F5344CB8AC3E}">
        <p14:creationId xmlns:p14="http://schemas.microsoft.com/office/powerpoint/2010/main" val="36612047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 Id="rId5" Type="http://schemas.openxmlformats.org/officeDocument/2006/relationships/image" Target="../media/image4.jp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E1B943CF-303E-439A-AAB1-21326985275D}"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dirty="0"/>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
        <p:nvSpPr>
          <p:cNvPr id="8" name="標題 1">
            <a:extLst>
              <a:ext uri="{FF2B5EF4-FFF2-40B4-BE49-F238E27FC236}">
                <a16:creationId xmlns:a16="http://schemas.microsoft.com/office/drawing/2014/main" id="{50259E02-DCB7-2EDB-1668-ABBA9168B429}"/>
              </a:ext>
            </a:extLst>
          </p:cNvPr>
          <p:cNvSpPr txBox="1">
            <a:spLocks/>
          </p:cNvSpPr>
          <p:nvPr userDrawn="1"/>
        </p:nvSpPr>
        <p:spPr>
          <a:xfrm>
            <a:off x="201745" y="638367"/>
            <a:ext cx="11623314" cy="1446550"/>
          </a:xfrm>
          <a:prstGeom prst="rect">
            <a:avLst/>
          </a:prstGeom>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fontAlgn="base">
              <a:spcBef>
                <a:spcPts val="500"/>
              </a:spcBef>
            </a:pPr>
            <a:r>
              <a:rPr lang="zh-TW" altLang="zh-TW" sz="4400" b="1" dirty="0">
                <a:solidFill>
                  <a:srgbClr val="002060"/>
                </a:solidFill>
                <a:latin typeface="微軟正黑體" panose="020B0604030504040204" pitchFamily="34" charset="-120"/>
                <a:cs typeface="Times New Roman"/>
              </a:rPr>
              <a:t>經濟部</a:t>
            </a:r>
            <a:r>
              <a:rPr lang="zh-TW" altLang="en-US" sz="4400" b="1" dirty="0">
                <a:solidFill>
                  <a:srgbClr val="002060"/>
                </a:solidFill>
                <a:latin typeface="微軟正黑體" panose="020B0604030504040204" pitchFamily="34" charset="-120"/>
                <a:cs typeface="Times New Roman"/>
              </a:rPr>
              <a:t>產業發展署</a:t>
            </a:r>
            <a:br>
              <a:rPr lang="zh-TW" altLang="zh-TW" sz="4400" b="1" dirty="0">
                <a:solidFill>
                  <a:srgbClr val="002060"/>
                </a:solidFill>
                <a:latin typeface="微軟正黑體" panose="020B0604030504040204" pitchFamily="34" charset="-120"/>
                <a:cs typeface="Times New Roman"/>
              </a:rPr>
            </a:br>
            <a:r>
              <a:rPr lang="en-US" altLang="zh-TW" sz="4400" b="1" dirty="0">
                <a:solidFill>
                  <a:srgbClr val="002060"/>
                </a:solidFill>
              </a:rPr>
              <a:t>115</a:t>
            </a:r>
            <a:r>
              <a:rPr lang="zh-TW" altLang="en-US" sz="4400" b="1" dirty="0">
                <a:solidFill>
                  <a:srgbClr val="002060"/>
                </a:solidFill>
              </a:rPr>
              <a:t>年數位化精實管理</a:t>
            </a:r>
            <a:r>
              <a:rPr lang="en-US" altLang="zh-TW" sz="4400" b="1" dirty="0">
                <a:solidFill>
                  <a:srgbClr val="002060"/>
                </a:solidFill>
              </a:rPr>
              <a:t>TPS</a:t>
            </a:r>
            <a:r>
              <a:rPr lang="zh-TW" altLang="zh-TW" sz="4400" b="1" dirty="0">
                <a:solidFill>
                  <a:srgbClr val="002060"/>
                </a:solidFill>
              </a:rPr>
              <a:t>補助計畫</a:t>
            </a:r>
            <a:endParaRPr lang="en-US" altLang="zh-TW" sz="4400" b="1" dirty="0">
              <a:solidFill>
                <a:srgbClr val="002060"/>
              </a:solidFill>
            </a:endParaRPr>
          </a:p>
        </p:txBody>
      </p:sp>
      <p:pic>
        <p:nvPicPr>
          <p:cNvPr id="38" name="Picture 2">
            <a:extLst>
              <a:ext uri="{FF2B5EF4-FFF2-40B4-BE49-F238E27FC236}">
                <a16:creationId xmlns:a16="http://schemas.microsoft.com/office/drawing/2014/main" id="{3A6D3C5D-83F4-C96C-0563-074065B5E491}"/>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04441" y="6106974"/>
            <a:ext cx="540205" cy="600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圖片 6" descr="一張含有 螢幕擷取畫面, 字型, 設計 的圖片&#10;&#10;自動產生的描述">
            <a:extLst>
              <a:ext uri="{FF2B5EF4-FFF2-40B4-BE49-F238E27FC236}">
                <a16:creationId xmlns:a16="http://schemas.microsoft.com/office/drawing/2014/main" id="{FE904D23-0E80-F6A5-AB34-C9C70F762EF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1948" y="119106"/>
            <a:ext cx="1756327" cy="519261"/>
          </a:xfrm>
          <a:prstGeom prst="rect">
            <a:avLst/>
          </a:prstGeom>
        </p:spPr>
      </p:pic>
      <p:pic>
        <p:nvPicPr>
          <p:cNvPr id="9" name="圖片 8" descr="一張含有 圖形, 鮮豔, 螢幕擷取畫面, 平面設計 的圖片&#10;&#10;自動產生的描述">
            <a:extLst>
              <a:ext uri="{FF2B5EF4-FFF2-40B4-BE49-F238E27FC236}">
                <a16:creationId xmlns:a16="http://schemas.microsoft.com/office/drawing/2014/main" id="{2FDD5816-FEC3-B94E-BB29-B2E095C0C8C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23186" y="6198515"/>
            <a:ext cx="721267" cy="417147"/>
          </a:xfrm>
          <a:prstGeom prst="rect">
            <a:avLst/>
          </a:prstGeom>
        </p:spPr>
      </p:pic>
      <p:pic>
        <p:nvPicPr>
          <p:cNvPr id="10" name="圖片 9">
            <a:extLst>
              <a:ext uri="{FF2B5EF4-FFF2-40B4-BE49-F238E27FC236}">
                <a16:creationId xmlns:a16="http://schemas.microsoft.com/office/drawing/2014/main" id="{46128ADA-2A26-508F-8F3B-BBED3C68EE6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14521" y="5926688"/>
            <a:ext cx="973583" cy="973583"/>
          </a:xfrm>
          <a:prstGeom prst="rect">
            <a:avLst/>
          </a:prstGeom>
        </p:spPr>
      </p:pic>
    </p:spTree>
    <p:extLst>
      <p:ext uri="{BB962C8B-B14F-4D97-AF65-F5344CB8AC3E}">
        <p14:creationId xmlns:p14="http://schemas.microsoft.com/office/powerpoint/2010/main" val="3413295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93FA8AE5-599C-4CED-93AA-5B917E8D67EC}"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505280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DA0B894C-F861-443D-85B6-AF556F504049}"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80214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9ACA89A2-06CE-487F-A728-005703FB75BD}"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282381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7DDDFABE-0E85-47F6-BAC1-E50AE91919DD}"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74375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55034242-B0C9-4BE7-88DE-D2981C48A072}"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183281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294C9437-817E-4C51-B335-4A36D9DC35B2}"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8075901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21B81423-8FA1-4B50-8C0E-710E65FB3EDC}"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263581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8B9CBD96-1B7A-4A3F-B5D7-C92BDD734A2D}"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4085933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FE5A6BBF-463A-4816-9624-A536C7E62883}" type="datetime1">
              <a:rPr lang="zh-TW" altLang="en-US" smtClean="0"/>
              <a:t>2026/1/29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1633394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9CD41CAA-06FB-405D-BD42-A497C6CAC742}" type="datetime1">
              <a:rPr lang="zh-TW" altLang="en-US" smtClean="0"/>
              <a:t>2026/1/29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990031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D16B5B44-4BE0-4C35-803D-BD4968E3585C}" type="datetime1">
              <a:rPr lang="zh-TW" altLang="en-US" smtClean="0"/>
              <a:t>2026/1/29</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1555858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4C7B2CCF-8F6C-4969-8CF8-E3B890C74A66}" type="datetime1">
              <a:rPr lang="zh-TW" altLang="en-US" smtClean="0"/>
              <a:t>2026/1/29</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2045354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A8E4B-7BA2-425C-9DD2-34FC05863174}" type="datetime1">
              <a:rPr lang="zh-TW" altLang="en-US" smtClean="0"/>
              <a:t>2026/1/29</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966579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31C063A5-7A7F-4B28-B4B9-13C84F71D4A5}" type="datetime1">
              <a:rPr lang="zh-TW" altLang="en-US" smtClean="0"/>
              <a:t>2026/1/29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970168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7B050B3-4E47-4544-A6D7-1E04C4A77E41}" type="slidenum">
              <a:rPr lang="zh-TW" altLang="en-US" smtClean="0"/>
              <a:pPr/>
              <a:t>‹#›</a:t>
            </a:fld>
            <a:endParaRPr lang="zh-TW" altLang="en-US"/>
          </a:p>
        </p:txBody>
      </p:sp>
      <p:sp>
        <p:nvSpPr>
          <p:cNvPr id="5" name="Date Placeholder 4"/>
          <p:cNvSpPr>
            <a:spLocks noGrp="1"/>
          </p:cNvSpPr>
          <p:nvPr>
            <p:ph type="dt" sz="half" idx="10"/>
          </p:nvPr>
        </p:nvSpPr>
        <p:spPr/>
        <p:txBody>
          <a:bodyPr/>
          <a:lstStyle/>
          <a:p>
            <a:fld id="{D55D2994-6979-409C-906E-A0B3FCC54639}" type="datetime1">
              <a:rPr lang="zh-TW" altLang="en-US" smtClean="0"/>
              <a:t>2026/1/29</a:t>
            </a:fld>
            <a:endParaRPr lang="zh-TW" altLang="en-US"/>
          </a:p>
        </p:txBody>
      </p:sp>
    </p:spTree>
    <p:extLst>
      <p:ext uri="{BB962C8B-B14F-4D97-AF65-F5344CB8AC3E}">
        <p14:creationId xmlns:p14="http://schemas.microsoft.com/office/powerpoint/2010/main" val="3411910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D5477D4-7014-4FB0-BB50-C00933BC3E9E}" type="datetime1">
              <a:rPr lang="zh-TW" altLang="en-US" smtClean="0"/>
              <a:t>2026/1/29</a:t>
            </a:fld>
            <a:endParaRPr lang="zh-TW"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B050B3-4E47-4544-A6D7-1E04C4A77E41}" type="slidenum">
              <a:rPr lang="zh-TW" altLang="en-US" smtClean="0"/>
              <a:pPr/>
              <a:t>‹#›</a:t>
            </a:fld>
            <a:endParaRPr lang="zh-TW" altLang="en-US"/>
          </a:p>
        </p:txBody>
      </p:sp>
      <p:sp>
        <p:nvSpPr>
          <p:cNvPr id="18" name="文字方塊 17"/>
          <p:cNvSpPr txBox="1"/>
          <p:nvPr userDrawn="1"/>
        </p:nvSpPr>
        <p:spPr>
          <a:xfrm>
            <a:off x="11466076" y="6528807"/>
            <a:ext cx="723275" cy="329193"/>
          </a:xfrm>
          <a:prstGeom prst="rect">
            <a:avLst/>
          </a:prstGeom>
          <a:noFill/>
        </p:spPr>
        <p:txBody>
          <a:bodyPr wrap="none" rtlCol="0">
            <a:spAutoFit/>
          </a:bodyPr>
          <a:lstStyle/>
          <a:p>
            <a:pPr eaLnBrk="0" hangingPunct="0">
              <a:lnSpc>
                <a:spcPct val="120000"/>
              </a:lnSpc>
              <a:spcBef>
                <a:spcPts val="600"/>
              </a:spcBef>
            </a:pPr>
            <a:r>
              <a:rPr lang="zh-TW" altLang="en-US" sz="1400" b="0" dirty="0">
                <a:solidFill>
                  <a:srgbClr val="FFFF00"/>
                </a:solidFill>
                <a:latin typeface="標楷體" pitchFamily="65" charset="-120"/>
                <a:ea typeface="標楷體" pitchFamily="65" charset="-120"/>
              </a:rPr>
              <a:t>基礎類</a:t>
            </a:r>
            <a:endParaRPr lang="en-US" altLang="zh-TW" sz="1400" b="0" dirty="0">
              <a:solidFill>
                <a:srgbClr val="FFFF00"/>
              </a:solidFill>
              <a:latin typeface="標楷體" pitchFamily="65" charset="-120"/>
              <a:ea typeface="標楷體" pitchFamily="65" charset="-120"/>
              <a:cs typeface="Times New Roman"/>
            </a:endParaRPr>
          </a:p>
        </p:txBody>
      </p:sp>
    </p:spTree>
    <p:extLst>
      <p:ext uri="{BB962C8B-B14F-4D97-AF65-F5344CB8AC3E}">
        <p14:creationId xmlns:p14="http://schemas.microsoft.com/office/powerpoint/2010/main" val="365720514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副標題 14">
            <a:extLst>
              <a:ext uri="{FF2B5EF4-FFF2-40B4-BE49-F238E27FC236}">
                <a16:creationId xmlns:a16="http://schemas.microsoft.com/office/drawing/2014/main" id="{E181E8CD-D907-482B-97BC-79979409DF41}"/>
              </a:ext>
            </a:extLst>
          </p:cNvPr>
          <p:cNvSpPr>
            <a:spLocks noGrp="1"/>
          </p:cNvSpPr>
          <p:nvPr>
            <p:ph type="subTitle" idx="1"/>
          </p:nvPr>
        </p:nvSpPr>
        <p:spPr>
          <a:xfrm>
            <a:off x="643269" y="2235947"/>
            <a:ext cx="7514613" cy="3502497"/>
          </a:xfrm>
        </p:spPr>
        <p:txBody>
          <a:bodyPr wrap="square">
            <a:spAutoFit/>
          </a:bodyPr>
          <a:lstStyle/>
          <a:p>
            <a:pPr algn="l" eaLnBrk="0" hangingPunct="0">
              <a:lnSpc>
                <a:spcPct val="120000"/>
              </a:lnSpc>
              <a:spcBef>
                <a:spcPts val="600"/>
              </a:spcBef>
            </a:pPr>
            <a:r>
              <a:rPr lang="zh-TW" altLang="en-US" sz="2800" dirty="0">
                <a:solidFill>
                  <a:schemeClr val="tx1"/>
                </a:solidFill>
                <a:latin typeface="微軟正黑體" panose="020B0604030504040204" pitchFamily="34" charset="-120"/>
                <a:cs typeface="Times New Roman"/>
              </a:rPr>
              <a:t>計畫類別：</a:t>
            </a:r>
            <a:r>
              <a:rPr lang="zh-TW" altLang="en-US" sz="2800" b="1" dirty="0">
                <a:solidFill>
                  <a:srgbClr val="002060"/>
                </a:solidFill>
                <a:latin typeface="微軟正黑體" panose="020B0604030504040204" pitchFamily="34" charset="-120"/>
                <a:cs typeface="Times New Roman"/>
              </a:rPr>
              <a:t>基礎類 </a:t>
            </a:r>
            <a:endParaRPr lang="en-US" altLang="zh-TW" sz="2800" b="1" dirty="0">
              <a:solidFill>
                <a:srgbClr val="002060"/>
              </a:solidFill>
            </a:endParaRPr>
          </a:p>
          <a:p>
            <a:pPr algn="l" eaLnBrk="0" hangingPunct="0">
              <a:lnSpc>
                <a:spcPct val="120000"/>
              </a:lnSpc>
              <a:spcBef>
                <a:spcPts val="600"/>
              </a:spcBef>
            </a:pPr>
            <a:r>
              <a:rPr lang="zh-TW" altLang="en-US" sz="2800" dirty="0">
                <a:solidFill>
                  <a:srgbClr val="FF0000"/>
                </a:solidFill>
                <a:latin typeface="微軟正黑體" panose="020B0604030504040204" pitchFamily="34" charset="-120"/>
                <a:cs typeface="Times New Roman"/>
              </a:rPr>
              <a:t>申請單位：</a:t>
            </a:r>
            <a:r>
              <a:rPr lang="zh-TW" altLang="zh-TW" sz="2800" dirty="0">
                <a:solidFill>
                  <a:srgbClr val="FF0000"/>
                </a:solidFill>
                <a:latin typeface="微軟正黑體" panose="020B0604030504040204" pitchFamily="34" charset="-120"/>
                <a:cs typeface="Times New Roman"/>
              </a:rPr>
              <a:t>○○○○○</a:t>
            </a:r>
            <a:r>
              <a:rPr lang="zh-TW" altLang="en-US" sz="2800" dirty="0">
                <a:solidFill>
                  <a:srgbClr val="FF0000"/>
                </a:solidFill>
                <a:latin typeface="微軟正黑體" panose="020B0604030504040204" pitchFamily="34" charset="-120"/>
                <a:cs typeface="Times New Roman"/>
              </a:rPr>
              <a:t>公司</a:t>
            </a:r>
            <a:br>
              <a:rPr lang="en-US" altLang="zh-TW" sz="2800" dirty="0">
                <a:solidFill>
                  <a:schemeClr val="tx1"/>
                </a:solidFill>
                <a:latin typeface="微軟正黑體" panose="020B0604030504040204" pitchFamily="34" charset="-120"/>
                <a:cs typeface="Times New Roman"/>
              </a:rPr>
            </a:br>
            <a:r>
              <a:rPr lang="zh-TW" altLang="zh-TW" sz="2800" dirty="0">
                <a:solidFill>
                  <a:schemeClr val="tx1"/>
                </a:solidFill>
                <a:latin typeface="微軟正黑體" panose="020B0604030504040204" pitchFamily="34" charset="-120"/>
                <a:cs typeface="Times New Roman"/>
              </a:rPr>
              <a:t>計畫名稱：○○○○○</a:t>
            </a:r>
            <a:endParaRPr lang="en-US" altLang="zh-TW" sz="2800" dirty="0">
              <a:solidFill>
                <a:schemeClr val="tx1"/>
              </a:solidFill>
              <a:latin typeface="微軟正黑體" panose="020B0604030504040204" pitchFamily="34" charset="-120"/>
              <a:cs typeface="Times New Roman"/>
            </a:endParaRPr>
          </a:p>
          <a:p>
            <a:pPr algn="l" eaLnBrk="0" hangingPunct="0">
              <a:lnSpc>
                <a:spcPct val="120000"/>
              </a:lnSpc>
              <a:spcBef>
                <a:spcPts val="600"/>
              </a:spcBef>
            </a:pPr>
            <a:r>
              <a:rPr lang="zh-TW" altLang="en-US" sz="2800" dirty="0">
                <a:solidFill>
                  <a:srgbClr val="FF0000"/>
                </a:solidFill>
                <a:latin typeface="微軟正黑體" panose="020B0604030504040204" pitchFamily="34" charset="-120"/>
                <a:cs typeface="Times New Roman"/>
              </a:rPr>
              <a:t>計畫主持人：</a:t>
            </a:r>
            <a:r>
              <a:rPr lang="zh-TW" altLang="zh-TW" sz="2800" dirty="0">
                <a:solidFill>
                  <a:srgbClr val="FF0000"/>
                </a:solidFill>
                <a:latin typeface="微軟正黑體" panose="020B0604030504040204" pitchFamily="34" charset="-120"/>
                <a:cs typeface="Times New Roman"/>
              </a:rPr>
              <a:t>○○○</a:t>
            </a:r>
            <a:endParaRPr lang="en-US" altLang="zh-TW" sz="2800" dirty="0">
              <a:solidFill>
                <a:srgbClr val="FF0000"/>
              </a:solidFill>
              <a:latin typeface="微軟正黑體" panose="020B0604030504040204" pitchFamily="34" charset="-120"/>
              <a:cs typeface="Times New Roman"/>
            </a:endParaRPr>
          </a:p>
          <a:p>
            <a:pPr algn="l" eaLnBrk="0" hangingPunct="0">
              <a:lnSpc>
                <a:spcPct val="120000"/>
              </a:lnSpc>
              <a:spcBef>
                <a:spcPts val="600"/>
              </a:spcBef>
            </a:pPr>
            <a:r>
              <a:rPr lang="en-US" altLang="zh-TW" sz="2800" dirty="0">
                <a:solidFill>
                  <a:srgbClr val="FF0000"/>
                </a:solidFill>
                <a:latin typeface="微軟正黑體" panose="020B0604030504040204" pitchFamily="34" charset="-120"/>
                <a:cs typeface="Times New Roman"/>
              </a:rPr>
              <a:t>TPS</a:t>
            </a:r>
            <a:r>
              <a:rPr lang="zh-TW" altLang="en-US" sz="2800" dirty="0">
                <a:solidFill>
                  <a:srgbClr val="FF0000"/>
                </a:solidFill>
                <a:latin typeface="微軟正黑體" panose="020B0604030504040204" pitchFamily="34" charset="-120"/>
                <a:cs typeface="Times New Roman"/>
              </a:rPr>
              <a:t>輔導顧問：</a:t>
            </a:r>
            <a:endParaRPr lang="zh-TW" altLang="zh-TW" sz="2800" dirty="0">
              <a:solidFill>
                <a:srgbClr val="FF0000"/>
              </a:solidFill>
              <a:latin typeface="微軟正黑體" panose="020B0604030504040204" pitchFamily="34" charset="-120"/>
              <a:cs typeface="Times New Roman"/>
            </a:endParaRPr>
          </a:p>
          <a:p>
            <a:pPr algn="l" fontAlgn="base">
              <a:lnSpc>
                <a:spcPct val="120000"/>
              </a:lnSpc>
              <a:spcBef>
                <a:spcPts val="600"/>
              </a:spcBef>
            </a:pPr>
            <a:r>
              <a:rPr lang="zh-TW" altLang="zh-TW" sz="2800" dirty="0">
                <a:solidFill>
                  <a:schemeClr val="tx1"/>
                </a:solidFill>
                <a:latin typeface="微軟正黑體" panose="020B0604030504040204" pitchFamily="34" charset="-120"/>
                <a:cs typeface="Times New Roman"/>
              </a:rPr>
              <a:t>計畫期間：自</a:t>
            </a:r>
            <a:r>
              <a:rPr lang="en-US" altLang="zh-TW" sz="2800" dirty="0">
                <a:solidFill>
                  <a:schemeClr val="tx1"/>
                </a:solidFill>
                <a:latin typeface="微軟正黑體" panose="020B0604030504040204" pitchFamily="34" charset="-120"/>
                <a:cs typeface="Times New Roman"/>
              </a:rPr>
              <a:t>115</a:t>
            </a:r>
            <a:r>
              <a:rPr lang="zh-TW" altLang="zh-TW" sz="2800" dirty="0">
                <a:solidFill>
                  <a:schemeClr val="tx1"/>
                </a:solidFill>
                <a:latin typeface="微軟正黑體" panose="020B0604030504040204" pitchFamily="34" charset="-120"/>
                <a:cs typeface="Times New Roman"/>
              </a:rPr>
              <a:t>年</a:t>
            </a:r>
            <a:r>
              <a:rPr lang="en-US" altLang="zh-TW" sz="2800" dirty="0">
                <a:solidFill>
                  <a:schemeClr val="tx1"/>
                </a:solidFill>
                <a:latin typeface="微軟正黑體" panose="020B0604030504040204" pitchFamily="34" charset="-120"/>
                <a:cs typeface="Times New Roman"/>
              </a:rPr>
              <a:t>2</a:t>
            </a:r>
            <a:r>
              <a:rPr lang="zh-TW" altLang="zh-TW" sz="2800" dirty="0">
                <a:solidFill>
                  <a:schemeClr val="tx1"/>
                </a:solidFill>
                <a:latin typeface="微軟正黑體" panose="020B0604030504040204" pitchFamily="34" charset="-120"/>
                <a:cs typeface="Times New Roman"/>
              </a:rPr>
              <a:t>月</a:t>
            </a:r>
            <a:r>
              <a:rPr lang="en-US" altLang="zh-TW" sz="2800" dirty="0">
                <a:solidFill>
                  <a:schemeClr val="tx1"/>
                </a:solidFill>
                <a:latin typeface="微軟正黑體" panose="020B0604030504040204" pitchFamily="34" charset="-120"/>
                <a:cs typeface="Times New Roman"/>
              </a:rPr>
              <a:t>13</a:t>
            </a:r>
            <a:r>
              <a:rPr lang="zh-TW" altLang="zh-TW" sz="2800" dirty="0">
                <a:solidFill>
                  <a:schemeClr val="tx1"/>
                </a:solidFill>
                <a:latin typeface="微軟正黑體" panose="020B0604030504040204" pitchFamily="34" charset="-120"/>
                <a:cs typeface="Times New Roman"/>
              </a:rPr>
              <a:t>日 至 </a:t>
            </a:r>
            <a:r>
              <a:rPr lang="en-US" altLang="zh-TW" sz="2800" dirty="0">
                <a:solidFill>
                  <a:schemeClr val="tx1"/>
                </a:solidFill>
                <a:latin typeface="微軟正黑體" panose="020B0604030504040204" pitchFamily="34" charset="-120"/>
                <a:cs typeface="Times New Roman"/>
              </a:rPr>
              <a:t>115</a:t>
            </a:r>
            <a:r>
              <a:rPr lang="zh-TW" altLang="zh-TW" sz="2800" dirty="0">
                <a:solidFill>
                  <a:schemeClr val="tx1"/>
                </a:solidFill>
                <a:latin typeface="微軟正黑體" panose="020B0604030504040204" pitchFamily="34" charset="-120"/>
                <a:cs typeface="Times New Roman"/>
              </a:rPr>
              <a:t>年</a:t>
            </a:r>
            <a:r>
              <a:rPr lang="en-US" altLang="zh-TW" sz="2800" dirty="0">
                <a:solidFill>
                  <a:schemeClr val="tx1"/>
                </a:solidFill>
                <a:latin typeface="微軟正黑體" panose="020B0604030504040204" pitchFamily="34" charset="-120"/>
                <a:cs typeface="Times New Roman"/>
              </a:rPr>
              <a:t>9</a:t>
            </a:r>
            <a:r>
              <a:rPr lang="zh-TW" altLang="zh-TW" sz="2800" dirty="0">
                <a:solidFill>
                  <a:schemeClr val="tx1"/>
                </a:solidFill>
                <a:latin typeface="微軟正黑體" panose="020B0604030504040204" pitchFamily="34" charset="-120"/>
                <a:cs typeface="Times New Roman"/>
              </a:rPr>
              <a:t>月</a:t>
            </a:r>
            <a:r>
              <a:rPr lang="en-US" altLang="zh-TW" sz="2800" dirty="0">
                <a:solidFill>
                  <a:schemeClr val="tx1"/>
                </a:solidFill>
                <a:latin typeface="微軟正黑體" panose="020B0604030504040204" pitchFamily="34" charset="-120"/>
                <a:cs typeface="Times New Roman"/>
              </a:rPr>
              <a:t>30</a:t>
            </a:r>
            <a:r>
              <a:rPr lang="zh-TW" altLang="zh-TW" sz="2800" dirty="0">
                <a:solidFill>
                  <a:schemeClr val="tx1"/>
                </a:solidFill>
                <a:latin typeface="微軟正黑體" panose="020B0604030504040204" pitchFamily="34" charset="-120"/>
                <a:cs typeface="Times New Roman"/>
              </a:rPr>
              <a:t>日</a:t>
            </a:r>
            <a:endParaRPr lang="zh-TW" altLang="en-US" sz="2800" dirty="0">
              <a:solidFill>
                <a:schemeClr val="tx1"/>
              </a:solidFill>
              <a:latin typeface="微軟正黑體" panose="020B0604030504040204" pitchFamily="34" charset="-120"/>
              <a:cs typeface="Times New Roman"/>
            </a:endParaRPr>
          </a:p>
        </p:txBody>
      </p:sp>
      <p:sp>
        <p:nvSpPr>
          <p:cNvPr id="2" name="投影片編號版面配置區 1">
            <a:extLst>
              <a:ext uri="{FF2B5EF4-FFF2-40B4-BE49-F238E27FC236}">
                <a16:creationId xmlns:a16="http://schemas.microsoft.com/office/drawing/2014/main" id="{4B82DF1B-ADB7-D145-E68B-26A8DC3DA56A}"/>
              </a:ext>
            </a:extLst>
          </p:cNvPr>
          <p:cNvSpPr>
            <a:spLocks noGrp="1"/>
          </p:cNvSpPr>
          <p:nvPr>
            <p:ph type="sldNum" sz="quarter" idx="12"/>
          </p:nvPr>
        </p:nvSpPr>
        <p:spPr/>
        <p:txBody>
          <a:bodyPr/>
          <a:lstStyle/>
          <a:p>
            <a:fld id="{B7B050B3-4E47-4544-A6D7-1E04C4A77E41}" type="slidenum">
              <a:rPr lang="zh-TW" altLang="en-US" smtClean="0"/>
              <a:pPr/>
              <a:t>1</a:t>
            </a:fld>
            <a:endParaRPr lang="zh-TW" altLang="en-US"/>
          </a:p>
        </p:txBody>
      </p:sp>
    </p:spTree>
    <p:extLst>
      <p:ext uri="{BB962C8B-B14F-4D97-AF65-F5344CB8AC3E}">
        <p14:creationId xmlns:p14="http://schemas.microsoft.com/office/powerpoint/2010/main" val="2920867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C209B-FC15-42FA-39F6-4A52F4A1DCC9}"/>
            </a:ext>
          </a:extLst>
        </p:cNvPr>
        <p:cNvGrpSpPr/>
        <p:nvPr/>
      </p:nvGrpSpPr>
      <p:grpSpPr>
        <a:xfrm>
          <a:off x="0" y="0"/>
          <a:ext cx="0" cy="0"/>
          <a:chOff x="0" y="0"/>
          <a:chExt cx="0" cy="0"/>
        </a:xfrm>
      </p:grpSpPr>
      <p:sp>
        <p:nvSpPr>
          <p:cNvPr id="9" name="矩形 8">
            <a:extLst>
              <a:ext uri="{FF2B5EF4-FFF2-40B4-BE49-F238E27FC236}">
                <a16:creationId xmlns:a16="http://schemas.microsoft.com/office/drawing/2014/main" id="{4DC264A0-4981-2B3B-71FB-0489ECE2568E}"/>
              </a:ext>
            </a:extLst>
          </p:cNvPr>
          <p:cNvSpPr/>
          <p:nvPr/>
        </p:nvSpPr>
        <p:spPr>
          <a:xfrm>
            <a:off x="532372" y="358838"/>
            <a:ext cx="10928108" cy="707886"/>
          </a:xfrm>
          <a:prstGeom prst="rect">
            <a:avLst/>
          </a:prstGeom>
        </p:spPr>
        <p:txBody>
          <a:bodyPr wrap="square">
            <a:spAutoFit/>
          </a:bodyPr>
          <a:lstStyle/>
          <a:p>
            <a:r>
              <a:rPr lang="zh-TW" altLang="en-US" sz="4000" b="1" dirty="0">
                <a:solidFill>
                  <a:schemeClr val="tx1">
                    <a:lumMod val="95000"/>
                    <a:lumOff val="5000"/>
                  </a:schemeClr>
                </a:solidFill>
                <a:latin typeface="微軟正黑體" panose="020B0604030504040204" pitchFamily="34" charset="-120"/>
              </a:rPr>
              <a:t>四、改善的方法及預期效益</a:t>
            </a:r>
            <a:r>
              <a:rPr lang="en-US" altLang="zh-TW" sz="4000" b="1" dirty="0">
                <a:solidFill>
                  <a:schemeClr val="tx1">
                    <a:lumMod val="95000"/>
                    <a:lumOff val="5000"/>
                  </a:schemeClr>
                </a:solidFill>
                <a:latin typeface="微軟正黑體" panose="020B0604030504040204" pitchFamily="34" charset="-120"/>
              </a:rPr>
              <a:t>-</a:t>
            </a:r>
            <a:r>
              <a:rPr lang="zh-TW" altLang="en-US" sz="4000" b="1" dirty="0">
                <a:solidFill>
                  <a:schemeClr val="tx1">
                    <a:lumMod val="95000"/>
                    <a:lumOff val="5000"/>
                  </a:schemeClr>
                </a:solidFill>
                <a:latin typeface="微軟正黑體" panose="020B0604030504040204" pitchFamily="34" charset="-120"/>
              </a:rPr>
              <a:t>改善成果知識管理</a:t>
            </a:r>
            <a:endParaRPr lang="en-US" altLang="zh-TW" sz="4000" b="1" dirty="0">
              <a:solidFill>
                <a:schemeClr val="tx1">
                  <a:lumMod val="95000"/>
                  <a:lumOff val="5000"/>
                </a:schemeClr>
              </a:solidFill>
              <a:latin typeface="微軟正黑體" panose="020B0604030504040204" pitchFamily="34" charset="-120"/>
            </a:endParaRPr>
          </a:p>
        </p:txBody>
      </p:sp>
      <p:sp>
        <p:nvSpPr>
          <p:cNvPr id="3" name="投影片編號版面配置區 2">
            <a:extLst>
              <a:ext uri="{FF2B5EF4-FFF2-40B4-BE49-F238E27FC236}">
                <a16:creationId xmlns:a16="http://schemas.microsoft.com/office/drawing/2014/main" id="{6266D19B-80D5-99EE-5069-C7D44E6DB93A}"/>
              </a:ext>
            </a:extLst>
          </p:cNvPr>
          <p:cNvSpPr>
            <a:spLocks noGrp="1"/>
          </p:cNvSpPr>
          <p:nvPr>
            <p:ph type="sldNum" sz="quarter" idx="12"/>
          </p:nvPr>
        </p:nvSpPr>
        <p:spPr/>
        <p:txBody>
          <a:bodyPr/>
          <a:lstStyle/>
          <a:p>
            <a:fld id="{B7B050B3-4E47-4544-A6D7-1E04C4A77E41}" type="slidenum">
              <a:rPr lang="zh-TW" altLang="en-US" smtClean="0"/>
              <a:pPr/>
              <a:t>10</a:t>
            </a:fld>
            <a:endParaRPr lang="zh-TW" altLang="en-US"/>
          </a:p>
        </p:txBody>
      </p:sp>
      <p:sp>
        <p:nvSpPr>
          <p:cNvPr id="5" name="語音泡泡: 矩形 6">
            <a:extLst>
              <a:ext uri="{FF2B5EF4-FFF2-40B4-BE49-F238E27FC236}">
                <a16:creationId xmlns:a16="http://schemas.microsoft.com/office/drawing/2014/main" id="{25105D81-76BD-4267-02E1-941F61595C0A}"/>
              </a:ext>
            </a:extLst>
          </p:cNvPr>
          <p:cNvSpPr/>
          <p:nvPr/>
        </p:nvSpPr>
        <p:spPr>
          <a:xfrm>
            <a:off x="532372" y="1706618"/>
            <a:ext cx="6325628" cy="1539502"/>
          </a:xfrm>
          <a:prstGeom prst="wedgeRectCallout">
            <a:avLst>
              <a:gd name="adj1" fmla="val -4909"/>
              <a:gd name="adj2" fmla="val -77517"/>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dirty="0">
                <a:solidFill>
                  <a:srgbClr val="FF0000"/>
                </a:solidFill>
                <a:latin typeface="微軟正黑體" panose="020B0604030504040204" pitchFamily="34" charset="-120"/>
              </a:rPr>
              <a:t>請說明預計如何將改善成果建立成有系統的知識管理，</a:t>
            </a:r>
            <a:r>
              <a:rPr lang="zh-TW" altLang="en-US" b="1" dirty="0">
                <a:solidFill>
                  <a:srgbClr val="FF0000"/>
                </a:solidFill>
                <a:latin typeface="+mn-ea"/>
              </a:rPr>
              <a:t>如</a:t>
            </a:r>
            <a:r>
              <a:rPr lang="en-US" altLang="zh-TW" b="1" dirty="0">
                <a:solidFill>
                  <a:srgbClr val="FF0000"/>
                </a:solidFill>
                <a:latin typeface="+mn-ea"/>
              </a:rPr>
              <a:t>A3</a:t>
            </a:r>
            <a:r>
              <a:rPr lang="zh-TW" altLang="en-US" b="1" dirty="0">
                <a:solidFill>
                  <a:srgbClr val="FF0000"/>
                </a:solidFill>
                <a:latin typeface="+mn-ea"/>
              </a:rPr>
              <a:t>報告、作業分解書等如何有效利用，</a:t>
            </a:r>
            <a:r>
              <a:rPr lang="zh-TW" altLang="en-US" b="1" dirty="0">
                <a:solidFill>
                  <a:srgbClr val="FF0000"/>
                </a:solidFill>
                <a:latin typeface="微軟正黑體" panose="020B0604030504040204" pitchFamily="34" charset="-120"/>
              </a:rPr>
              <a:t>以形成企業落地資料庫，</a:t>
            </a:r>
            <a:r>
              <a:rPr lang="zh-TW" altLang="en-US" b="1" dirty="0">
                <a:solidFill>
                  <a:srgbClr val="FF0000"/>
                </a:solidFill>
                <a:latin typeface="+mn-ea"/>
              </a:rPr>
              <a:t>並在期末審查呈現出來。</a:t>
            </a:r>
            <a:endParaRPr lang="en-US" altLang="zh-TW" b="1" dirty="0">
              <a:solidFill>
                <a:srgbClr val="FF0000"/>
              </a:solidFill>
              <a:latin typeface="+mn-ea"/>
            </a:endParaRPr>
          </a:p>
        </p:txBody>
      </p:sp>
    </p:spTree>
    <p:extLst>
      <p:ext uri="{BB962C8B-B14F-4D97-AF65-F5344CB8AC3E}">
        <p14:creationId xmlns:p14="http://schemas.microsoft.com/office/powerpoint/2010/main" val="108046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610750" y="258621"/>
            <a:ext cx="7763991" cy="707886"/>
          </a:xfrm>
          <a:prstGeom prst="rect">
            <a:avLst/>
          </a:prstGeom>
        </p:spPr>
        <p:txBody>
          <a:bodyPr wrap="square">
            <a:spAutoFit/>
          </a:bodyPr>
          <a:lstStyle/>
          <a:p>
            <a:r>
              <a:rPr lang="zh-TW" altLang="en-US" sz="4000" b="1" dirty="0">
                <a:solidFill>
                  <a:schemeClr val="tx1">
                    <a:lumMod val="95000"/>
                    <a:lumOff val="5000"/>
                  </a:schemeClr>
                </a:solidFill>
                <a:latin typeface="微軟正黑體" panose="020B0604030504040204" pitchFamily="34" charset="-120"/>
              </a:rPr>
              <a:t>五、執行時程及查核點</a:t>
            </a:r>
            <a:endParaRPr lang="zh-TW" altLang="en-US" sz="4000" b="1" dirty="0">
              <a:solidFill>
                <a:srgbClr val="0000CC"/>
              </a:solidFill>
            </a:endParaRPr>
          </a:p>
        </p:txBody>
      </p:sp>
      <p:graphicFrame>
        <p:nvGraphicFramePr>
          <p:cNvPr id="7" name="表格 6"/>
          <p:cNvGraphicFramePr>
            <a:graphicFrameLocks noGrp="1"/>
          </p:cNvGraphicFramePr>
          <p:nvPr>
            <p:extLst>
              <p:ext uri="{D42A27DB-BD31-4B8C-83A1-F6EECF244321}">
                <p14:modId xmlns:p14="http://schemas.microsoft.com/office/powerpoint/2010/main" val="3878829885"/>
              </p:ext>
            </p:extLst>
          </p:nvPr>
        </p:nvGraphicFramePr>
        <p:xfrm>
          <a:off x="779802" y="1507970"/>
          <a:ext cx="8286115" cy="3112304"/>
        </p:xfrm>
        <a:graphic>
          <a:graphicData uri="http://schemas.openxmlformats.org/drawingml/2006/table">
            <a:tbl>
              <a:tblPr firstRow="1" bandRow="1">
                <a:tableStyleId>{5C22544A-7EE6-4342-B048-85BDC9FD1C3A}</a:tableStyleId>
              </a:tblPr>
              <a:tblGrid>
                <a:gridCol w="927314">
                  <a:extLst>
                    <a:ext uri="{9D8B030D-6E8A-4147-A177-3AD203B41FA5}">
                      <a16:colId xmlns:a16="http://schemas.microsoft.com/office/drawing/2014/main" val="20000"/>
                    </a:ext>
                  </a:extLst>
                </a:gridCol>
                <a:gridCol w="1943700">
                  <a:extLst>
                    <a:ext uri="{9D8B030D-6E8A-4147-A177-3AD203B41FA5}">
                      <a16:colId xmlns:a16="http://schemas.microsoft.com/office/drawing/2014/main" val="20001"/>
                    </a:ext>
                  </a:extLst>
                </a:gridCol>
                <a:gridCol w="5415101">
                  <a:extLst>
                    <a:ext uri="{9D8B030D-6E8A-4147-A177-3AD203B41FA5}">
                      <a16:colId xmlns:a16="http://schemas.microsoft.com/office/drawing/2014/main" val="20002"/>
                    </a:ext>
                  </a:extLst>
                </a:gridCol>
              </a:tblGrid>
              <a:tr h="663213">
                <a:tc>
                  <a:txBody>
                    <a:bodyPr/>
                    <a:lstStyle/>
                    <a:p>
                      <a:pPr algn="ctr"/>
                      <a:r>
                        <a:rPr lang="zh-TW" altLang="en-US" sz="2400" dirty="0">
                          <a:solidFill>
                            <a:schemeClr val="tx1"/>
                          </a:solidFill>
                          <a:latin typeface="+mn-ea"/>
                          <a:ea typeface="+mn-ea"/>
                        </a:rPr>
                        <a:t>項次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zh-TW" altLang="en-US" sz="2400" dirty="0">
                          <a:solidFill>
                            <a:schemeClr val="tx1"/>
                          </a:solidFill>
                          <a:latin typeface="+mn-ea"/>
                          <a:ea typeface="+mn-ea"/>
                        </a:rPr>
                        <a:t>完成日期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zh-TW" altLang="en-US" sz="2400" dirty="0">
                          <a:solidFill>
                            <a:schemeClr val="tx1"/>
                          </a:solidFill>
                          <a:latin typeface="+mn-ea"/>
                          <a:ea typeface="+mn-ea"/>
                        </a:rPr>
                        <a:t>工作進度查核點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661664">
                <a:tc>
                  <a:txBody>
                    <a:bodyPr/>
                    <a:lstStyle/>
                    <a:p>
                      <a:pPr algn="ctr"/>
                      <a:r>
                        <a:rPr lang="en-US" altLang="zh-TW" sz="2400" dirty="0">
                          <a:solidFill>
                            <a:schemeClr val="tx1"/>
                          </a:solidFill>
                          <a:latin typeface="+mn-ea"/>
                          <a:ea typeface="+mn-ea"/>
                        </a:rPr>
                        <a:t>1</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TW" sz="2400" dirty="0">
                          <a:solidFill>
                            <a:schemeClr val="tx1"/>
                          </a:solidFill>
                          <a:latin typeface="+mn-ea"/>
                          <a:ea typeface="+mn-ea"/>
                        </a:rPr>
                        <a:t>115/00/00</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ltLang="zh-TW"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633920">
                <a:tc>
                  <a:txBody>
                    <a:bodyPr/>
                    <a:lstStyle/>
                    <a:p>
                      <a:pPr algn="ctr"/>
                      <a:r>
                        <a:rPr lang="en-US" altLang="zh-TW" sz="2400" dirty="0">
                          <a:solidFill>
                            <a:schemeClr val="tx1"/>
                          </a:solidFill>
                          <a:latin typeface="+mn-ea"/>
                          <a:ea typeface="+mn-ea"/>
                        </a:rPr>
                        <a:t>2</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TW" sz="2400" dirty="0">
                          <a:solidFill>
                            <a:schemeClr val="tx1"/>
                          </a:solidFill>
                          <a:latin typeface="+mn-ea"/>
                          <a:ea typeface="+mn-ea"/>
                        </a:rPr>
                        <a:t>115/00/00</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zh-TW"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566352">
                <a:tc>
                  <a:txBody>
                    <a:bodyPr/>
                    <a:lstStyle/>
                    <a:p>
                      <a:pPr algn="ctr"/>
                      <a:r>
                        <a:rPr lang="en-US" altLang="zh-TW" sz="2400" dirty="0">
                          <a:solidFill>
                            <a:schemeClr val="tx1"/>
                          </a:solidFill>
                          <a:latin typeface="+mn-ea"/>
                          <a:ea typeface="+mn-ea"/>
                        </a:rPr>
                        <a:t>3</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TW" sz="2400" dirty="0">
                          <a:solidFill>
                            <a:schemeClr val="tx1"/>
                          </a:solidFill>
                          <a:latin typeface="+mn-ea"/>
                          <a:ea typeface="+mn-ea"/>
                        </a:rPr>
                        <a:t>115/00/00</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zh-TW"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587155">
                <a:tc>
                  <a:txBody>
                    <a:bodyPr/>
                    <a:lstStyle/>
                    <a:p>
                      <a:pPr algn="ctr"/>
                      <a:r>
                        <a:rPr lang="en-US" altLang="zh-TW" sz="2400" dirty="0">
                          <a:solidFill>
                            <a:schemeClr val="tx1"/>
                          </a:solidFill>
                          <a:latin typeface="+mn-ea"/>
                          <a:ea typeface="+mn-ea"/>
                        </a:rPr>
                        <a:t>4</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TW" sz="2400" dirty="0">
                          <a:solidFill>
                            <a:schemeClr val="tx1"/>
                          </a:solidFill>
                          <a:latin typeface="+mn-ea"/>
                          <a:ea typeface="+mn-ea"/>
                        </a:rPr>
                        <a:t>115/09/30</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zh-TW"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bl>
          </a:graphicData>
        </a:graphic>
      </p:graphicFrame>
      <p:sp>
        <p:nvSpPr>
          <p:cNvPr id="11" name="文字方塊 10">
            <a:extLst>
              <a:ext uri="{FF2B5EF4-FFF2-40B4-BE49-F238E27FC236}">
                <a16:creationId xmlns:a16="http://schemas.microsoft.com/office/drawing/2014/main" id="{0BD8B073-5D0B-48F3-8EE9-55644AC3C9E3}"/>
              </a:ext>
            </a:extLst>
          </p:cNvPr>
          <p:cNvSpPr txBox="1"/>
          <p:nvPr/>
        </p:nvSpPr>
        <p:spPr>
          <a:xfrm>
            <a:off x="610750" y="966507"/>
            <a:ext cx="4900701" cy="523220"/>
          </a:xfrm>
          <a:prstGeom prst="rect">
            <a:avLst/>
          </a:prstGeom>
          <a:noFill/>
        </p:spPr>
        <p:txBody>
          <a:bodyPr wrap="none" rtlCol="0">
            <a:spAutoFit/>
          </a:bodyPr>
          <a:lstStyle/>
          <a:p>
            <a:r>
              <a:rPr lang="zh-TW" altLang="en-US" sz="2800" dirty="0"/>
              <a:t>以</a:t>
            </a:r>
            <a:r>
              <a:rPr lang="en-US" altLang="zh-TW" sz="2800" dirty="0">
                <a:solidFill>
                  <a:srgbClr val="FF0000"/>
                </a:solidFill>
              </a:rPr>
              <a:t>115</a:t>
            </a:r>
            <a:r>
              <a:rPr lang="zh-TW" altLang="en-US" sz="2800" dirty="0">
                <a:solidFill>
                  <a:srgbClr val="FF0000"/>
                </a:solidFill>
              </a:rPr>
              <a:t>年</a:t>
            </a:r>
            <a:r>
              <a:rPr lang="en-US" altLang="zh-TW" sz="2800" dirty="0">
                <a:solidFill>
                  <a:srgbClr val="FF0000"/>
                </a:solidFill>
              </a:rPr>
              <a:t>9</a:t>
            </a:r>
            <a:r>
              <a:rPr lang="zh-TW" altLang="en-US" sz="2800" dirty="0">
                <a:solidFill>
                  <a:srgbClr val="FF0000"/>
                </a:solidFill>
              </a:rPr>
              <a:t>月</a:t>
            </a:r>
            <a:r>
              <a:rPr lang="en-US" altLang="zh-TW" sz="2800" dirty="0">
                <a:solidFill>
                  <a:srgbClr val="FF0000"/>
                </a:solidFill>
              </a:rPr>
              <a:t>30</a:t>
            </a:r>
            <a:r>
              <a:rPr lang="zh-TW" altLang="en-US" sz="2800" dirty="0">
                <a:solidFill>
                  <a:srgbClr val="FF0000"/>
                </a:solidFill>
              </a:rPr>
              <a:t>日</a:t>
            </a:r>
            <a:r>
              <a:rPr lang="zh-TW" altLang="en-US" sz="2800" dirty="0"/>
              <a:t>結案為</a:t>
            </a:r>
            <a:r>
              <a:rPr lang="zh-TW" altLang="en-US" sz="2800" b="1" dirty="0">
                <a:solidFill>
                  <a:srgbClr val="FF0000"/>
                </a:solidFill>
              </a:rPr>
              <a:t>範例</a:t>
            </a:r>
            <a:r>
              <a:rPr lang="zh-TW" altLang="en-US" sz="2800" dirty="0"/>
              <a:t>：</a:t>
            </a:r>
          </a:p>
        </p:txBody>
      </p:sp>
      <p:sp>
        <p:nvSpPr>
          <p:cNvPr id="3" name="投影片編號版面配置區 2">
            <a:extLst>
              <a:ext uri="{FF2B5EF4-FFF2-40B4-BE49-F238E27FC236}">
                <a16:creationId xmlns:a16="http://schemas.microsoft.com/office/drawing/2014/main" id="{7C7FF5BB-5D65-94E1-B694-5D723F40A0A1}"/>
              </a:ext>
            </a:extLst>
          </p:cNvPr>
          <p:cNvSpPr>
            <a:spLocks noGrp="1"/>
          </p:cNvSpPr>
          <p:nvPr>
            <p:ph type="sldNum" sz="quarter" idx="12"/>
          </p:nvPr>
        </p:nvSpPr>
        <p:spPr/>
        <p:txBody>
          <a:bodyPr/>
          <a:lstStyle/>
          <a:p>
            <a:fld id="{B7B050B3-4E47-4544-A6D7-1E04C4A77E41}" type="slidenum">
              <a:rPr lang="zh-TW" altLang="en-US" smtClean="0"/>
              <a:pPr/>
              <a:t>11</a:t>
            </a:fld>
            <a:endParaRPr lang="zh-TW" altLang="en-US"/>
          </a:p>
        </p:txBody>
      </p:sp>
      <p:sp>
        <p:nvSpPr>
          <p:cNvPr id="4" name="文字方塊 11">
            <a:extLst>
              <a:ext uri="{FF2B5EF4-FFF2-40B4-BE49-F238E27FC236}">
                <a16:creationId xmlns:a16="http://schemas.microsoft.com/office/drawing/2014/main" id="{E683BC0C-74BB-11D2-AD17-C2F75BEBFE3D}"/>
              </a:ext>
            </a:extLst>
          </p:cNvPr>
          <p:cNvSpPr txBox="1">
            <a:spLocks noChangeArrowheads="1"/>
          </p:cNvSpPr>
          <p:nvPr/>
        </p:nvSpPr>
        <p:spPr bwMode="auto">
          <a:xfrm>
            <a:off x="779802" y="4888365"/>
            <a:ext cx="82861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r>
              <a:rPr kumimoji="0" lang="zh-TW" altLang="en-US" sz="2400" b="1" dirty="0">
                <a:solidFill>
                  <a:srgbClr val="FF0000"/>
                </a:solidFill>
                <a:ea typeface="微軟正黑體" panose="020B0604030504040204" pitchFamily="34" charset="-120"/>
              </a:rPr>
              <a:t>註：請依各公司改善課題擬定，至少</a:t>
            </a:r>
            <a:r>
              <a:rPr kumimoji="0" lang="en-US" altLang="zh-TW" sz="2400" b="1" dirty="0">
                <a:solidFill>
                  <a:srgbClr val="FF0000"/>
                </a:solidFill>
                <a:ea typeface="微軟正黑體" panose="020B0604030504040204" pitchFamily="34" charset="-120"/>
              </a:rPr>
              <a:t>4</a:t>
            </a:r>
            <a:r>
              <a:rPr kumimoji="0" lang="zh-TW" altLang="en-US" sz="2400" b="1" dirty="0">
                <a:solidFill>
                  <a:srgbClr val="FF0000"/>
                </a:solidFill>
                <a:ea typeface="微軟正黑體" panose="020B0604030504040204" pitchFamily="34" charset="-120"/>
              </a:rPr>
              <a:t>項工作進度查核點</a:t>
            </a:r>
            <a:endParaRPr kumimoji="0" lang="en-US" altLang="zh-TW" sz="2400" b="1" dirty="0">
              <a:solidFill>
                <a:srgbClr val="FF0000"/>
              </a:solidFill>
              <a:ea typeface="微軟正黑體" panose="020B0604030504040204" pitchFamily="34" charset="-120"/>
            </a:endParaRPr>
          </a:p>
        </p:txBody>
      </p:sp>
    </p:spTree>
    <p:extLst>
      <p:ext uri="{BB962C8B-B14F-4D97-AF65-F5344CB8AC3E}">
        <p14:creationId xmlns:p14="http://schemas.microsoft.com/office/powerpoint/2010/main" val="3180064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194986" y="281406"/>
            <a:ext cx="11424010" cy="707886"/>
          </a:xfrm>
          <a:prstGeom prst="rect">
            <a:avLst/>
          </a:prstGeom>
        </p:spPr>
        <p:txBody>
          <a:bodyPr wrap="square">
            <a:spAutoFit/>
          </a:bodyPr>
          <a:lstStyle/>
          <a:p>
            <a:r>
              <a:rPr lang="zh-TW" altLang="en-US" sz="4000" b="1" dirty="0">
                <a:latin typeface="+mn-ea"/>
              </a:rPr>
              <a:t>六、委託勞務規劃</a:t>
            </a:r>
            <a:r>
              <a:rPr lang="en-US" altLang="zh-TW" sz="4000" b="1" dirty="0">
                <a:latin typeface="+mn-ea"/>
              </a:rPr>
              <a:t>-</a:t>
            </a:r>
            <a:r>
              <a:rPr lang="zh-TW" altLang="en-US" sz="4000" b="1" dirty="0">
                <a:latin typeface="+mn-ea"/>
              </a:rPr>
              <a:t>精實</a:t>
            </a:r>
            <a:r>
              <a:rPr lang="zh-TW" altLang="en-US" sz="4000" b="1" dirty="0">
                <a:solidFill>
                  <a:schemeClr val="tx1">
                    <a:lumMod val="95000"/>
                    <a:lumOff val="5000"/>
                  </a:schemeClr>
                </a:solidFill>
                <a:latin typeface="微軟正黑體" panose="020B0604030504040204" pitchFamily="34" charset="-120"/>
              </a:rPr>
              <a:t>管理</a:t>
            </a:r>
            <a:r>
              <a:rPr lang="en-US" altLang="zh-TW" sz="4000" b="1" dirty="0">
                <a:latin typeface="+mn-ea"/>
              </a:rPr>
              <a:t>TPS</a:t>
            </a:r>
            <a:r>
              <a:rPr lang="zh-TW" altLang="en-US" sz="4000" b="1" dirty="0">
                <a:latin typeface="+mn-ea"/>
              </a:rPr>
              <a:t>輔導顧問</a:t>
            </a:r>
            <a:r>
              <a:rPr lang="en-US" altLang="zh-TW" sz="3200" b="1" dirty="0">
                <a:latin typeface="+mn-ea"/>
              </a:rPr>
              <a:t>(</a:t>
            </a:r>
            <a:r>
              <a:rPr lang="zh-TW" altLang="en-US" sz="3200" b="1" dirty="0">
                <a:latin typeface="+mn-ea"/>
              </a:rPr>
              <a:t>必要</a:t>
            </a:r>
            <a:r>
              <a:rPr lang="en-US" altLang="zh-TW" sz="3200" b="1" dirty="0">
                <a:latin typeface="+mn-ea"/>
              </a:rPr>
              <a:t>)</a:t>
            </a:r>
            <a:endParaRPr lang="zh-TW" altLang="en-US" sz="4000" b="1" dirty="0">
              <a:latin typeface="+mn-ea"/>
            </a:endParaRPr>
          </a:p>
        </p:txBody>
      </p:sp>
      <p:sp>
        <p:nvSpPr>
          <p:cNvPr id="6" name="矩形 5">
            <a:extLst>
              <a:ext uri="{FF2B5EF4-FFF2-40B4-BE49-F238E27FC236}">
                <a16:creationId xmlns:a16="http://schemas.microsoft.com/office/drawing/2014/main" id="{CC592E63-1B31-4504-88F0-234BF419B48F}"/>
              </a:ext>
            </a:extLst>
          </p:cNvPr>
          <p:cNvSpPr/>
          <p:nvPr/>
        </p:nvSpPr>
        <p:spPr>
          <a:xfrm>
            <a:off x="480121" y="1154830"/>
            <a:ext cx="11499675" cy="4187621"/>
          </a:xfrm>
          <a:prstGeom prst="rect">
            <a:avLst/>
          </a:prstGeom>
        </p:spPr>
        <p:txBody>
          <a:bodyPr wrap="square">
            <a:spAutoFit/>
          </a:bodyPr>
          <a:lstStyle/>
          <a:p>
            <a:pPr fontAlgn="auto">
              <a:lnSpc>
                <a:spcPct val="150000"/>
              </a:lnSpc>
              <a:spcBef>
                <a:spcPts val="0"/>
              </a:spcBef>
              <a:spcAft>
                <a:spcPts val="0"/>
              </a:spcAft>
              <a:defRPr/>
            </a:pPr>
            <a:r>
              <a:rPr kumimoji="0" lang="en-US" altLang="zh-TW" sz="3200" dirty="0">
                <a:latin typeface="+mn-ea"/>
                <a:ea typeface="+mn-ea"/>
              </a:rPr>
              <a:t>(</a:t>
            </a:r>
            <a:r>
              <a:rPr kumimoji="0" lang="zh-TW" altLang="en-US" sz="3200" dirty="0">
                <a:latin typeface="+mn-ea"/>
                <a:ea typeface="+mn-ea"/>
              </a:rPr>
              <a:t>一</a:t>
            </a:r>
            <a:r>
              <a:rPr kumimoji="0" lang="en-US" altLang="zh-TW" sz="3200" dirty="0">
                <a:latin typeface="+mn-ea"/>
                <a:ea typeface="+mn-ea"/>
              </a:rPr>
              <a:t>)</a:t>
            </a:r>
            <a:r>
              <a:rPr kumimoji="0" lang="zh-TW" altLang="en-US" sz="3200" dirty="0">
                <a:latin typeface="+mn-ea"/>
                <a:ea typeface="+mn-ea"/>
              </a:rPr>
              <a:t>顧問</a:t>
            </a:r>
            <a:r>
              <a:rPr kumimoji="0" lang="en-US" altLang="zh-TW" sz="1600" dirty="0">
                <a:latin typeface="+mn-ea"/>
                <a:ea typeface="+mn-ea"/>
              </a:rPr>
              <a:t>(</a:t>
            </a:r>
            <a:r>
              <a:rPr kumimoji="0" lang="zh-TW" altLang="en-US" sz="1600" dirty="0">
                <a:latin typeface="+mn-ea"/>
                <a:ea typeface="+mn-ea"/>
              </a:rPr>
              <a:t>不限一人</a:t>
            </a:r>
            <a:r>
              <a:rPr kumimoji="0" lang="en-US" altLang="zh-TW" sz="1600" dirty="0">
                <a:latin typeface="+mn-ea"/>
                <a:ea typeface="+mn-ea"/>
              </a:rPr>
              <a:t>)</a:t>
            </a:r>
          </a:p>
          <a:p>
            <a:pPr marL="623888">
              <a:defRPr/>
            </a:pPr>
            <a:r>
              <a:rPr lang="zh-TW" altLang="en-US" sz="3200" dirty="0">
                <a:latin typeface="+mn-ea"/>
              </a:rPr>
              <a:t>公司名稱：</a:t>
            </a:r>
            <a:r>
              <a:rPr lang="zh-TW" altLang="en-US" sz="3200" u="sng" dirty="0">
                <a:latin typeface="+mn-ea"/>
              </a:rPr>
              <a:t>                                  </a:t>
            </a:r>
            <a:r>
              <a:rPr lang="en-US" altLang="zh-TW" sz="2400" dirty="0">
                <a:latin typeface="+mn-ea"/>
              </a:rPr>
              <a:t>(</a:t>
            </a:r>
            <a:r>
              <a:rPr lang="zh-TW" altLang="en-US" sz="2400" dirty="0">
                <a:latin typeface="+mn-ea"/>
              </a:rPr>
              <a:t>若為個人，請填寫</a:t>
            </a:r>
            <a:r>
              <a:rPr lang="zh-TW" altLang="en-US" sz="2400" dirty="0">
                <a:latin typeface="微軟正黑體" panose="020B0604030504040204" pitchFamily="34" charset="-120"/>
              </a:rPr>
              <a:t>「個人顧問 」</a:t>
            </a:r>
            <a:r>
              <a:rPr lang="en-US" altLang="zh-TW" sz="2400" dirty="0">
                <a:latin typeface="微軟正黑體" panose="020B0604030504040204" pitchFamily="34" charset="-120"/>
              </a:rPr>
              <a:t>)</a:t>
            </a:r>
            <a:r>
              <a:rPr lang="zh-TW" altLang="en-US" sz="3200" dirty="0">
                <a:latin typeface="+mn-ea"/>
              </a:rPr>
              <a:t>。</a:t>
            </a:r>
            <a:endParaRPr lang="en-US" altLang="zh-TW" sz="3200" dirty="0">
              <a:latin typeface="+mn-ea"/>
            </a:endParaRPr>
          </a:p>
          <a:p>
            <a:pPr marL="623888" fontAlgn="auto">
              <a:spcBef>
                <a:spcPts val="0"/>
              </a:spcBef>
              <a:spcAft>
                <a:spcPts val="0"/>
              </a:spcAft>
              <a:defRPr/>
            </a:pPr>
            <a:r>
              <a:rPr kumimoji="0" lang="zh-TW" altLang="en-US" sz="3200" dirty="0">
                <a:latin typeface="+mn-ea"/>
                <a:ea typeface="+mn-ea"/>
              </a:rPr>
              <a:t>姓名：</a:t>
            </a:r>
            <a:r>
              <a:rPr kumimoji="0" lang="zh-TW" altLang="en-US" sz="3200" u="sng" dirty="0">
                <a:latin typeface="+mn-ea"/>
                <a:ea typeface="+mn-ea"/>
              </a:rPr>
              <a:t>                                         </a:t>
            </a:r>
            <a:r>
              <a:rPr kumimoji="0" lang="zh-TW" altLang="en-US" sz="3200" dirty="0">
                <a:latin typeface="+mn-ea"/>
                <a:ea typeface="+mn-ea"/>
              </a:rPr>
              <a:t>、</a:t>
            </a:r>
            <a:endParaRPr kumimoji="0" lang="en-US" altLang="zh-TW" sz="3200" dirty="0">
              <a:latin typeface="+mn-ea"/>
              <a:ea typeface="+mn-ea"/>
            </a:endParaRPr>
          </a:p>
          <a:p>
            <a:pPr marL="623888" fontAlgn="auto">
              <a:spcBef>
                <a:spcPts val="0"/>
              </a:spcBef>
              <a:spcAft>
                <a:spcPts val="0"/>
              </a:spcAft>
              <a:defRPr/>
            </a:pPr>
            <a:r>
              <a:rPr lang="zh-TW" altLang="en-US" sz="3200" dirty="0">
                <a:latin typeface="+mn-ea"/>
              </a:rPr>
              <a:t>單位</a:t>
            </a:r>
            <a:r>
              <a:rPr lang="en-US" altLang="zh-TW" sz="3200" dirty="0">
                <a:latin typeface="+mn-ea"/>
              </a:rPr>
              <a:t>/</a:t>
            </a:r>
            <a:r>
              <a:rPr lang="zh-TW" altLang="en-US" sz="3200" dirty="0">
                <a:latin typeface="+mn-ea"/>
              </a:rPr>
              <a:t>職稱：</a:t>
            </a:r>
            <a:r>
              <a:rPr kumimoji="0" lang="zh-TW" altLang="en-US" sz="3200" dirty="0">
                <a:latin typeface="+mn-ea"/>
                <a:ea typeface="+mn-ea"/>
              </a:rPr>
              <a:t> </a:t>
            </a:r>
            <a:r>
              <a:rPr kumimoji="0" lang="zh-TW" altLang="en-US" sz="3200" u="sng" dirty="0">
                <a:latin typeface="+mn-ea"/>
                <a:ea typeface="+mn-ea"/>
              </a:rPr>
              <a:t>      　　　　　　　　</a:t>
            </a:r>
            <a:r>
              <a:rPr kumimoji="0" lang="zh-TW" altLang="en-US" sz="3200" dirty="0">
                <a:latin typeface="+mn-ea"/>
                <a:ea typeface="+mn-ea"/>
              </a:rPr>
              <a:t>、</a:t>
            </a:r>
            <a:r>
              <a:rPr kumimoji="0" lang="en-US" altLang="zh-TW" sz="3200" dirty="0">
                <a:latin typeface="+mn-ea"/>
                <a:ea typeface="+mn-ea"/>
              </a:rPr>
              <a:t>TPS</a:t>
            </a:r>
            <a:r>
              <a:rPr kumimoji="0" lang="zh-TW" altLang="en-US" sz="3200" dirty="0">
                <a:latin typeface="+mn-ea"/>
                <a:ea typeface="+mn-ea"/>
              </a:rPr>
              <a:t>輔導經驗：</a:t>
            </a:r>
            <a:r>
              <a:rPr kumimoji="0" lang="zh-TW" altLang="en-US" sz="3200" u="sng" dirty="0">
                <a:latin typeface="+mn-ea"/>
                <a:ea typeface="+mn-ea"/>
              </a:rPr>
              <a:t>         </a:t>
            </a:r>
            <a:r>
              <a:rPr kumimoji="0" lang="zh-TW" altLang="en-US" sz="3200" dirty="0">
                <a:latin typeface="+mn-ea"/>
                <a:ea typeface="+mn-ea"/>
              </a:rPr>
              <a:t>年。</a:t>
            </a:r>
            <a:endParaRPr kumimoji="0" lang="en-US" altLang="zh-TW" sz="3200" dirty="0">
              <a:latin typeface="+mn-ea"/>
              <a:ea typeface="+mn-ea"/>
            </a:endParaRPr>
          </a:p>
          <a:p>
            <a:pPr marL="623888" indent="-623888" fontAlgn="auto">
              <a:spcBef>
                <a:spcPts val="0"/>
              </a:spcBef>
              <a:spcAft>
                <a:spcPts val="0"/>
              </a:spcAft>
              <a:defRPr/>
            </a:pPr>
            <a:r>
              <a:rPr lang="zh-TW" altLang="en-US" sz="3200" dirty="0">
                <a:latin typeface="+mn-ea"/>
              </a:rPr>
              <a:t>      手機：</a:t>
            </a:r>
            <a:r>
              <a:rPr lang="zh-TW" altLang="en-US" sz="3200" u="sng" dirty="0">
                <a:latin typeface="+mn-ea"/>
              </a:rPr>
              <a:t>          　　　　　</a:t>
            </a:r>
            <a:r>
              <a:rPr lang="zh-TW" altLang="en-US" sz="3200" dirty="0">
                <a:latin typeface="+mn-ea"/>
              </a:rPr>
              <a:t>、</a:t>
            </a:r>
            <a:r>
              <a:rPr lang="en-US" altLang="zh-TW" sz="3200" dirty="0">
                <a:latin typeface="+mn-ea"/>
              </a:rPr>
              <a:t>e-mail</a:t>
            </a:r>
            <a:r>
              <a:rPr lang="zh-TW" altLang="en-US" sz="3200" dirty="0">
                <a:latin typeface="+mn-ea"/>
              </a:rPr>
              <a:t>：</a:t>
            </a:r>
            <a:r>
              <a:rPr lang="zh-TW" altLang="en-US" sz="3200" u="sng" dirty="0">
                <a:latin typeface="+mn-ea"/>
              </a:rPr>
              <a:t>                              　　</a:t>
            </a:r>
            <a:r>
              <a:rPr lang="zh-TW" altLang="en-US" sz="3200" dirty="0">
                <a:latin typeface="+mn-ea"/>
              </a:rPr>
              <a:t> 。</a:t>
            </a:r>
          </a:p>
          <a:p>
            <a:pPr marL="623888" indent="-623888" fontAlgn="auto">
              <a:lnSpc>
                <a:spcPct val="150000"/>
              </a:lnSpc>
              <a:spcBef>
                <a:spcPts val="0"/>
              </a:spcBef>
              <a:spcAft>
                <a:spcPts val="0"/>
              </a:spcAft>
              <a:defRPr/>
            </a:pPr>
            <a:r>
              <a:rPr kumimoji="0" lang="zh-TW" altLang="en-US" sz="3200" dirty="0">
                <a:latin typeface="+mn-ea"/>
                <a:ea typeface="+mn-ea"/>
              </a:rPr>
              <a:t>       </a:t>
            </a:r>
            <a:endParaRPr kumimoji="0" lang="en-US" altLang="zh-TW" sz="3200" dirty="0">
              <a:latin typeface="+mn-ea"/>
              <a:ea typeface="+mn-ea"/>
            </a:endParaRPr>
          </a:p>
          <a:p>
            <a:pPr fontAlgn="auto">
              <a:lnSpc>
                <a:spcPct val="150000"/>
              </a:lnSpc>
              <a:spcBef>
                <a:spcPts val="0"/>
              </a:spcBef>
              <a:spcAft>
                <a:spcPts val="0"/>
              </a:spcAft>
              <a:defRPr/>
            </a:pPr>
            <a:r>
              <a:rPr kumimoji="0" lang="en-US" altLang="zh-TW" sz="3200" dirty="0">
                <a:latin typeface="+mn-ea"/>
                <a:ea typeface="+mn-ea"/>
              </a:rPr>
              <a:t>(</a:t>
            </a:r>
            <a:r>
              <a:rPr lang="zh-TW" altLang="en-US" sz="3200" dirty="0">
                <a:latin typeface="+mn-ea"/>
              </a:rPr>
              <a:t>二</a:t>
            </a:r>
            <a:r>
              <a:rPr kumimoji="0" lang="en-US" altLang="zh-TW" sz="3200" dirty="0">
                <a:latin typeface="+mn-ea"/>
                <a:ea typeface="+mn-ea"/>
              </a:rPr>
              <a:t>)</a:t>
            </a:r>
            <a:r>
              <a:rPr kumimoji="0" lang="zh-TW" altLang="en-US" sz="3200" dirty="0">
                <a:latin typeface="+mn-ea"/>
                <a:ea typeface="+mn-ea"/>
              </a:rPr>
              <a:t>本案輔導時數規劃</a:t>
            </a:r>
            <a:r>
              <a:rPr lang="zh-TW" altLang="en-US" sz="3200" dirty="0">
                <a:latin typeface="+mn-ea"/>
              </a:rPr>
              <a:t>：</a:t>
            </a:r>
            <a:r>
              <a:rPr kumimoji="0" lang="zh-TW" altLang="en-US" sz="3200" dirty="0">
                <a:latin typeface="+mn-ea"/>
                <a:ea typeface="+mn-ea"/>
              </a:rPr>
              <a:t>每</a:t>
            </a:r>
            <a:r>
              <a:rPr lang="zh-TW" altLang="en-US" sz="3200" dirty="0">
                <a:latin typeface="+mn-ea"/>
              </a:rPr>
              <a:t>月</a:t>
            </a:r>
            <a:r>
              <a:rPr kumimoji="0" lang="zh-TW" altLang="en-US" sz="3200" u="sng" dirty="0">
                <a:latin typeface="+mn-ea"/>
                <a:ea typeface="+mn-ea"/>
              </a:rPr>
              <a:t>         </a:t>
            </a:r>
            <a:r>
              <a:rPr kumimoji="0" lang="zh-TW" altLang="en-US" sz="3200" dirty="0">
                <a:latin typeface="+mn-ea"/>
                <a:ea typeface="+mn-ea"/>
              </a:rPr>
              <a:t>小時、共 </a:t>
            </a:r>
            <a:r>
              <a:rPr kumimoji="0" lang="zh-TW" altLang="en-US" sz="3200" u="sng" dirty="0">
                <a:latin typeface="+mn-ea"/>
                <a:ea typeface="+mn-ea"/>
              </a:rPr>
              <a:t>         </a:t>
            </a:r>
            <a:r>
              <a:rPr kumimoji="0" lang="zh-TW" altLang="en-US" sz="3200" dirty="0">
                <a:latin typeface="+mn-ea"/>
                <a:ea typeface="+mn-ea"/>
              </a:rPr>
              <a:t>小時。</a:t>
            </a:r>
          </a:p>
        </p:txBody>
      </p:sp>
      <p:sp>
        <p:nvSpPr>
          <p:cNvPr id="3" name="投影片編號版面配置區 2">
            <a:extLst>
              <a:ext uri="{FF2B5EF4-FFF2-40B4-BE49-F238E27FC236}">
                <a16:creationId xmlns:a16="http://schemas.microsoft.com/office/drawing/2014/main" id="{6C550FBD-85CC-D361-AC8B-BF86F14617E4}"/>
              </a:ext>
            </a:extLst>
          </p:cNvPr>
          <p:cNvSpPr>
            <a:spLocks noGrp="1"/>
          </p:cNvSpPr>
          <p:nvPr>
            <p:ph type="sldNum" sz="quarter" idx="12"/>
          </p:nvPr>
        </p:nvSpPr>
        <p:spPr/>
        <p:txBody>
          <a:bodyPr/>
          <a:lstStyle/>
          <a:p>
            <a:fld id="{B7B050B3-4E47-4544-A6D7-1E04C4A77E41}" type="slidenum">
              <a:rPr lang="zh-TW" altLang="en-US" smtClean="0"/>
              <a:pPr/>
              <a:t>12</a:t>
            </a:fld>
            <a:endParaRPr lang="zh-TW" altLang="en-US"/>
          </a:p>
        </p:txBody>
      </p:sp>
      <p:sp>
        <p:nvSpPr>
          <p:cNvPr id="4" name="語音泡泡: 矩形 3">
            <a:extLst>
              <a:ext uri="{FF2B5EF4-FFF2-40B4-BE49-F238E27FC236}">
                <a16:creationId xmlns:a16="http://schemas.microsoft.com/office/drawing/2014/main" id="{ED5D59E8-684E-FC71-F0AE-177C40568917}"/>
              </a:ext>
            </a:extLst>
          </p:cNvPr>
          <p:cNvSpPr/>
          <p:nvPr/>
        </p:nvSpPr>
        <p:spPr>
          <a:xfrm>
            <a:off x="9380720" y="935392"/>
            <a:ext cx="2724583" cy="806712"/>
          </a:xfrm>
          <a:prstGeom prst="wedgeRectCallout">
            <a:avLst>
              <a:gd name="adj1" fmla="val -39515"/>
              <a:gd name="adj2" fmla="val 7197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dirty="0">
                <a:solidFill>
                  <a:srgbClr val="FF0000"/>
                </a:solidFill>
              </a:rPr>
              <a:t>由輔導顧問親自說明</a:t>
            </a:r>
          </a:p>
        </p:txBody>
      </p:sp>
    </p:spTree>
    <p:extLst>
      <p:ext uri="{BB962C8B-B14F-4D97-AF65-F5344CB8AC3E}">
        <p14:creationId xmlns:p14="http://schemas.microsoft.com/office/powerpoint/2010/main" val="4177794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195A0-2461-3A1B-30A4-6AF0FEAB7456}"/>
            </a:ext>
          </a:extLst>
        </p:cNvPr>
        <p:cNvGrpSpPr/>
        <p:nvPr/>
      </p:nvGrpSpPr>
      <p:grpSpPr>
        <a:xfrm>
          <a:off x="0" y="0"/>
          <a:ext cx="0" cy="0"/>
          <a:chOff x="0" y="0"/>
          <a:chExt cx="0" cy="0"/>
        </a:xfrm>
      </p:grpSpPr>
      <p:sp>
        <p:nvSpPr>
          <p:cNvPr id="9" name="矩形 8">
            <a:extLst>
              <a:ext uri="{FF2B5EF4-FFF2-40B4-BE49-F238E27FC236}">
                <a16:creationId xmlns:a16="http://schemas.microsoft.com/office/drawing/2014/main" id="{8CA4D095-0F12-7643-DF3B-81117F439BFA}"/>
              </a:ext>
            </a:extLst>
          </p:cNvPr>
          <p:cNvSpPr/>
          <p:nvPr/>
        </p:nvSpPr>
        <p:spPr>
          <a:xfrm>
            <a:off x="194986" y="281406"/>
            <a:ext cx="11424010" cy="707886"/>
          </a:xfrm>
          <a:prstGeom prst="rect">
            <a:avLst/>
          </a:prstGeom>
        </p:spPr>
        <p:txBody>
          <a:bodyPr wrap="square">
            <a:spAutoFit/>
          </a:bodyPr>
          <a:lstStyle/>
          <a:p>
            <a:r>
              <a:rPr lang="zh-TW" altLang="en-US" sz="4000" b="1" dirty="0">
                <a:latin typeface="+mn-ea"/>
              </a:rPr>
              <a:t>六、委託勞務規劃</a:t>
            </a:r>
            <a:r>
              <a:rPr lang="en-US" altLang="zh-TW" sz="4000" b="1" dirty="0">
                <a:latin typeface="+mn-ea"/>
              </a:rPr>
              <a:t>-</a:t>
            </a:r>
            <a:r>
              <a:rPr lang="zh-TW" altLang="en-US" sz="4000" b="1" dirty="0">
                <a:latin typeface="+mn-ea"/>
              </a:rPr>
              <a:t>精實</a:t>
            </a:r>
            <a:r>
              <a:rPr lang="zh-TW" altLang="en-US" sz="4000" b="1" dirty="0">
                <a:solidFill>
                  <a:schemeClr val="tx1">
                    <a:lumMod val="95000"/>
                    <a:lumOff val="5000"/>
                  </a:schemeClr>
                </a:solidFill>
                <a:latin typeface="微軟正黑體" panose="020B0604030504040204" pitchFamily="34" charset="-120"/>
              </a:rPr>
              <a:t>管理</a:t>
            </a:r>
            <a:r>
              <a:rPr lang="en-US" altLang="zh-TW" sz="4000" b="1" dirty="0">
                <a:latin typeface="+mn-ea"/>
              </a:rPr>
              <a:t>TPS</a:t>
            </a:r>
            <a:r>
              <a:rPr lang="zh-TW" altLang="en-US" sz="4000" b="1" dirty="0">
                <a:latin typeface="+mn-ea"/>
              </a:rPr>
              <a:t>輔導顧問</a:t>
            </a:r>
            <a:r>
              <a:rPr lang="en-US" altLang="zh-TW" sz="3200" b="1" dirty="0">
                <a:latin typeface="+mn-ea"/>
              </a:rPr>
              <a:t>(</a:t>
            </a:r>
            <a:r>
              <a:rPr lang="zh-TW" altLang="en-US" sz="3200" b="1" dirty="0">
                <a:latin typeface="+mn-ea"/>
              </a:rPr>
              <a:t>必要</a:t>
            </a:r>
            <a:r>
              <a:rPr lang="en-US" altLang="zh-TW" sz="3200" b="1" dirty="0">
                <a:latin typeface="+mn-ea"/>
              </a:rPr>
              <a:t>)</a:t>
            </a:r>
            <a:endParaRPr lang="zh-TW" altLang="en-US" sz="4000" b="1" dirty="0">
              <a:latin typeface="+mn-ea"/>
            </a:endParaRPr>
          </a:p>
        </p:txBody>
      </p:sp>
      <p:sp>
        <p:nvSpPr>
          <p:cNvPr id="6" name="矩形 5">
            <a:extLst>
              <a:ext uri="{FF2B5EF4-FFF2-40B4-BE49-F238E27FC236}">
                <a16:creationId xmlns:a16="http://schemas.microsoft.com/office/drawing/2014/main" id="{0D991DD5-9540-E22F-5E8C-266340BCFFE0}"/>
              </a:ext>
            </a:extLst>
          </p:cNvPr>
          <p:cNvSpPr/>
          <p:nvPr/>
        </p:nvSpPr>
        <p:spPr>
          <a:xfrm>
            <a:off x="480121" y="1154830"/>
            <a:ext cx="11499675" cy="2956515"/>
          </a:xfrm>
          <a:prstGeom prst="rect">
            <a:avLst/>
          </a:prstGeom>
        </p:spPr>
        <p:txBody>
          <a:bodyPr wrap="square">
            <a:spAutoFit/>
          </a:bodyPr>
          <a:lstStyle/>
          <a:p>
            <a:pPr fontAlgn="auto">
              <a:lnSpc>
                <a:spcPct val="150000"/>
              </a:lnSpc>
              <a:spcBef>
                <a:spcPts val="0"/>
              </a:spcBef>
              <a:spcAft>
                <a:spcPts val="0"/>
              </a:spcAft>
              <a:defRPr/>
            </a:pPr>
            <a:r>
              <a:rPr lang="en-US" altLang="zh-TW" sz="3200" dirty="0">
                <a:latin typeface="+mn-ea"/>
              </a:rPr>
              <a:t>(</a:t>
            </a:r>
            <a:r>
              <a:rPr lang="zh-TW" altLang="en-US" sz="3200" dirty="0">
                <a:latin typeface="+mn-ea"/>
              </a:rPr>
              <a:t>三</a:t>
            </a:r>
            <a:r>
              <a:rPr lang="en-US" altLang="zh-TW" sz="3200" dirty="0">
                <a:latin typeface="+mn-ea"/>
              </a:rPr>
              <a:t>)</a:t>
            </a:r>
            <a:r>
              <a:rPr kumimoji="0" lang="zh-TW" altLang="en-US" sz="3200" dirty="0">
                <a:latin typeface="+mn-ea"/>
                <a:ea typeface="+mn-ea"/>
              </a:rPr>
              <a:t>案件所面臨的挑戰或問題</a:t>
            </a:r>
          </a:p>
          <a:p>
            <a:pPr fontAlgn="auto">
              <a:lnSpc>
                <a:spcPct val="150000"/>
              </a:lnSpc>
              <a:spcBef>
                <a:spcPts val="0"/>
              </a:spcBef>
              <a:spcAft>
                <a:spcPts val="0"/>
              </a:spcAft>
              <a:defRPr/>
            </a:pPr>
            <a:endParaRPr kumimoji="0" lang="zh-TW" altLang="en-US" sz="3200" dirty="0">
              <a:latin typeface="+mn-ea"/>
              <a:ea typeface="+mn-ea"/>
            </a:endParaRPr>
          </a:p>
          <a:p>
            <a:pPr fontAlgn="auto">
              <a:lnSpc>
                <a:spcPct val="150000"/>
              </a:lnSpc>
              <a:spcBef>
                <a:spcPts val="0"/>
              </a:spcBef>
              <a:spcAft>
                <a:spcPts val="0"/>
              </a:spcAft>
              <a:defRPr/>
            </a:pPr>
            <a:endParaRPr kumimoji="0" lang="zh-TW" altLang="en-US" sz="3200" dirty="0">
              <a:latin typeface="+mn-ea"/>
              <a:ea typeface="+mn-ea"/>
            </a:endParaRPr>
          </a:p>
          <a:p>
            <a:pPr fontAlgn="auto">
              <a:lnSpc>
                <a:spcPct val="150000"/>
              </a:lnSpc>
              <a:spcBef>
                <a:spcPts val="0"/>
              </a:spcBef>
              <a:spcAft>
                <a:spcPts val="0"/>
              </a:spcAft>
              <a:defRPr/>
            </a:pPr>
            <a:r>
              <a:rPr lang="en-US" altLang="zh-TW" sz="3200" dirty="0">
                <a:latin typeface="+mn-ea"/>
              </a:rPr>
              <a:t>(</a:t>
            </a:r>
            <a:r>
              <a:rPr lang="zh-TW" altLang="en-US" sz="3200" dirty="0">
                <a:latin typeface="+mn-ea"/>
              </a:rPr>
              <a:t>四</a:t>
            </a:r>
            <a:r>
              <a:rPr lang="en-US" altLang="zh-TW" sz="3200" dirty="0">
                <a:latin typeface="+mn-ea"/>
              </a:rPr>
              <a:t>)</a:t>
            </a:r>
            <a:r>
              <a:rPr kumimoji="0" lang="zh-TW" altLang="en-US" sz="3200" dirty="0">
                <a:latin typeface="+mn-ea"/>
                <a:ea typeface="+mn-ea"/>
              </a:rPr>
              <a:t>建議改善課題</a:t>
            </a:r>
          </a:p>
        </p:txBody>
      </p:sp>
      <p:sp>
        <p:nvSpPr>
          <p:cNvPr id="3" name="投影片編號版面配置區 2">
            <a:extLst>
              <a:ext uri="{FF2B5EF4-FFF2-40B4-BE49-F238E27FC236}">
                <a16:creationId xmlns:a16="http://schemas.microsoft.com/office/drawing/2014/main" id="{80FB6895-53E4-095B-9FF5-37DD1A991982}"/>
              </a:ext>
            </a:extLst>
          </p:cNvPr>
          <p:cNvSpPr>
            <a:spLocks noGrp="1"/>
          </p:cNvSpPr>
          <p:nvPr>
            <p:ph type="sldNum" sz="quarter" idx="12"/>
          </p:nvPr>
        </p:nvSpPr>
        <p:spPr/>
        <p:txBody>
          <a:bodyPr/>
          <a:lstStyle/>
          <a:p>
            <a:fld id="{B7B050B3-4E47-4544-A6D7-1E04C4A77E41}" type="slidenum">
              <a:rPr lang="zh-TW" altLang="en-US" smtClean="0"/>
              <a:pPr/>
              <a:t>13</a:t>
            </a:fld>
            <a:endParaRPr lang="zh-TW" altLang="en-US"/>
          </a:p>
        </p:txBody>
      </p:sp>
      <p:sp>
        <p:nvSpPr>
          <p:cNvPr id="4" name="語音泡泡: 矩形 3">
            <a:extLst>
              <a:ext uri="{FF2B5EF4-FFF2-40B4-BE49-F238E27FC236}">
                <a16:creationId xmlns:a16="http://schemas.microsoft.com/office/drawing/2014/main" id="{2E7C0220-6A9D-87A4-41AD-07B423F98BD9}"/>
              </a:ext>
            </a:extLst>
          </p:cNvPr>
          <p:cNvSpPr/>
          <p:nvPr/>
        </p:nvSpPr>
        <p:spPr>
          <a:xfrm>
            <a:off x="9380720" y="935392"/>
            <a:ext cx="2724583" cy="806712"/>
          </a:xfrm>
          <a:prstGeom prst="wedgeRectCallout">
            <a:avLst>
              <a:gd name="adj1" fmla="val -39515"/>
              <a:gd name="adj2" fmla="val 7197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dirty="0">
                <a:solidFill>
                  <a:srgbClr val="FF0000"/>
                </a:solidFill>
              </a:rPr>
              <a:t>由輔導顧問親自說明</a:t>
            </a:r>
          </a:p>
        </p:txBody>
      </p:sp>
    </p:spTree>
    <p:extLst>
      <p:ext uri="{BB962C8B-B14F-4D97-AF65-F5344CB8AC3E}">
        <p14:creationId xmlns:p14="http://schemas.microsoft.com/office/powerpoint/2010/main" val="4229165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297243" y="298663"/>
            <a:ext cx="11556367" cy="707886"/>
          </a:xfrm>
          <a:prstGeom prst="rect">
            <a:avLst/>
          </a:prstGeom>
        </p:spPr>
        <p:txBody>
          <a:bodyPr wrap="square">
            <a:spAutoFit/>
          </a:bodyPr>
          <a:lstStyle/>
          <a:p>
            <a:r>
              <a:rPr lang="zh-TW" altLang="en-US" sz="4000" b="1" dirty="0">
                <a:latin typeface="+mn-ea"/>
              </a:rPr>
              <a:t>六、數位委託勞務規劃</a:t>
            </a:r>
          </a:p>
        </p:txBody>
      </p:sp>
      <p:sp>
        <p:nvSpPr>
          <p:cNvPr id="7" name="矩形 6">
            <a:extLst>
              <a:ext uri="{FF2B5EF4-FFF2-40B4-BE49-F238E27FC236}">
                <a16:creationId xmlns:a16="http://schemas.microsoft.com/office/drawing/2014/main" id="{A58B78C3-E0E0-44D9-A9B0-5570B91B9241}"/>
              </a:ext>
            </a:extLst>
          </p:cNvPr>
          <p:cNvSpPr/>
          <p:nvPr/>
        </p:nvSpPr>
        <p:spPr>
          <a:xfrm>
            <a:off x="204646" y="1226810"/>
            <a:ext cx="11556367" cy="2028761"/>
          </a:xfrm>
          <a:prstGeom prst="rect">
            <a:avLst/>
          </a:prstGeom>
        </p:spPr>
        <p:txBody>
          <a:bodyPr wrap="square">
            <a:spAutoFit/>
          </a:bodyPr>
          <a:lstStyle/>
          <a:p>
            <a:pPr>
              <a:lnSpc>
                <a:spcPts val="2880"/>
              </a:lnSpc>
              <a:defRPr/>
            </a:pPr>
            <a:r>
              <a:rPr lang="zh-TW" altLang="en-US" sz="2800" b="1" dirty="0">
                <a:solidFill>
                  <a:srgbClr val="FF0000"/>
                </a:solidFill>
                <a:latin typeface="+mn-ea"/>
              </a:rPr>
              <a:t>□</a:t>
            </a:r>
            <a:r>
              <a:rPr lang="zh-TW" altLang="en-US" b="1" dirty="0">
                <a:solidFill>
                  <a:srgbClr val="FF0000"/>
                </a:solidFill>
              </a:rPr>
              <a:t>無，由公司</a:t>
            </a:r>
            <a:r>
              <a:rPr lang="en-US" altLang="zh-TW" b="1" dirty="0">
                <a:solidFill>
                  <a:srgbClr val="FF0000"/>
                </a:solidFill>
              </a:rPr>
              <a:t>IT</a:t>
            </a:r>
            <a:r>
              <a:rPr lang="zh-TW" altLang="en-US" b="1" dirty="0">
                <a:solidFill>
                  <a:srgbClr val="FF0000"/>
                </a:solidFill>
              </a:rPr>
              <a:t>人員加入改善</a:t>
            </a:r>
            <a:endParaRPr lang="en-US" altLang="zh-TW" b="1" dirty="0">
              <a:solidFill>
                <a:srgbClr val="FF0000"/>
              </a:solidFill>
              <a:latin typeface="+mn-ea"/>
            </a:endParaRPr>
          </a:p>
          <a:p>
            <a:pPr fontAlgn="auto">
              <a:lnSpc>
                <a:spcPts val="2880"/>
              </a:lnSpc>
              <a:spcBef>
                <a:spcPts val="0"/>
              </a:spcBef>
              <a:spcAft>
                <a:spcPts val="0"/>
              </a:spcAft>
              <a:defRPr/>
            </a:pPr>
            <a:r>
              <a:rPr lang="zh-TW" altLang="en-US" sz="2800" b="1" dirty="0">
                <a:solidFill>
                  <a:srgbClr val="FF0000"/>
                </a:solidFill>
                <a:latin typeface="+mn-ea"/>
              </a:rPr>
              <a:t>□</a:t>
            </a:r>
            <a:r>
              <a:rPr lang="zh-TW" altLang="en-US" b="1" dirty="0">
                <a:solidFill>
                  <a:srgbClr val="FF0000"/>
                </a:solidFill>
                <a:latin typeface="+mn-ea"/>
              </a:rPr>
              <a:t>委託數位系統供應商</a:t>
            </a:r>
            <a:endParaRPr lang="en-US" altLang="zh-TW" b="1" dirty="0">
              <a:solidFill>
                <a:srgbClr val="FF0000"/>
              </a:solidFill>
              <a:latin typeface="+mn-ea"/>
            </a:endParaRPr>
          </a:p>
          <a:p>
            <a:pPr fontAlgn="auto">
              <a:lnSpc>
                <a:spcPts val="2880"/>
              </a:lnSpc>
              <a:spcBef>
                <a:spcPts val="0"/>
              </a:spcBef>
              <a:spcAft>
                <a:spcPts val="0"/>
              </a:spcAft>
              <a:defRPr/>
            </a:pPr>
            <a:r>
              <a:rPr lang="en-US" altLang="zh-TW" dirty="0">
                <a:latin typeface="+mn-ea"/>
              </a:rPr>
              <a:t>1.</a:t>
            </a:r>
            <a:r>
              <a:rPr lang="zh-TW" altLang="en-US" dirty="0">
                <a:latin typeface="+mn-ea"/>
              </a:rPr>
              <a:t> 數位系統供應商名：</a:t>
            </a:r>
            <a:r>
              <a:rPr lang="en-US" altLang="zh-TW" dirty="0">
                <a:latin typeface="+mn-ea"/>
              </a:rPr>
              <a:t>______________________________</a:t>
            </a:r>
          </a:p>
          <a:p>
            <a:pPr>
              <a:lnSpc>
                <a:spcPts val="2880"/>
              </a:lnSpc>
              <a:defRPr/>
            </a:pPr>
            <a:r>
              <a:rPr lang="en-US" altLang="zh-TW" dirty="0">
                <a:latin typeface="+mn-ea"/>
              </a:rPr>
              <a:t>2.</a:t>
            </a:r>
            <a:r>
              <a:rPr lang="zh-TW" altLang="en-US" dirty="0">
                <a:latin typeface="+mn-ea"/>
              </a:rPr>
              <a:t> </a:t>
            </a:r>
            <a:r>
              <a:rPr kumimoji="0" lang="zh-TW" altLang="en-US" dirty="0">
                <a:latin typeface="+mn-ea"/>
              </a:rPr>
              <a:t>導入數位系統項目及功能：</a:t>
            </a:r>
            <a:r>
              <a:rPr lang="zh-TW" altLang="en-US" b="1" dirty="0">
                <a:solidFill>
                  <a:srgbClr val="FF0000"/>
                </a:solidFill>
                <a:latin typeface="+mn-ea"/>
              </a:rPr>
              <a:t>為進行本計畫所設定的改善課題及指標而導入或修改的數位系統項目</a:t>
            </a:r>
            <a:endParaRPr lang="en-US" altLang="zh-TW" b="1" dirty="0">
              <a:solidFill>
                <a:srgbClr val="FF0000"/>
              </a:solidFill>
              <a:latin typeface="+mn-ea"/>
            </a:endParaRPr>
          </a:p>
          <a:p>
            <a:pPr>
              <a:lnSpc>
                <a:spcPts val="3500"/>
              </a:lnSpc>
              <a:defRPr/>
            </a:pPr>
            <a:r>
              <a:rPr lang="zh-TW" altLang="en-US" b="1" dirty="0">
                <a:latin typeface="+mn-ea"/>
              </a:rPr>
              <a:t>本案負責人姓名：</a:t>
            </a:r>
            <a:r>
              <a:rPr lang="zh-TW" altLang="en-US" b="1" u="sng" dirty="0">
                <a:latin typeface="+mn-ea"/>
              </a:rPr>
              <a:t>　　　　　　　　</a:t>
            </a:r>
            <a:r>
              <a:rPr lang="zh-TW" altLang="en-US" b="1" dirty="0">
                <a:latin typeface="+mn-ea"/>
              </a:rPr>
              <a:t>手機： </a:t>
            </a:r>
            <a:r>
              <a:rPr lang="zh-TW" altLang="en-US" b="1" u="sng" dirty="0">
                <a:latin typeface="+mn-ea"/>
              </a:rPr>
              <a:t>         　　　　　</a:t>
            </a:r>
            <a:r>
              <a:rPr lang="zh-TW" altLang="en-US" b="1" dirty="0">
                <a:latin typeface="+mn-ea"/>
              </a:rPr>
              <a:t>、</a:t>
            </a:r>
            <a:r>
              <a:rPr lang="en-US" altLang="zh-TW" b="1" dirty="0">
                <a:latin typeface="+mn-ea"/>
              </a:rPr>
              <a:t>e-mail</a:t>
            </a:r>
            <a:r>
              <a:rPr lang="zh-TW" altLang="en-US" b="1" dirty="0">
                <a:latin typeface="+mn-ea"/>
              </a:rPr>
              <a:t>： </a:t>
            </a:r>
            <a:r>
              <a:rPr lang="zh-TW" altLang="en-US" b="1" u="sng" dirty="0">
                <a:latin typeface="+mn-ea"/>
              </a:rPr>
              <a:t>                            　　　　　　　　 </a:t>
            </a:r>
            <a:r>
              <a:rPr lang="zh-TW" altLang="en-US" b="1" dirty="0">
                <a:latin typeface="+mn-ea"/>
              </a:rPr>
              <a:t>。　</a:t>
            </a:r>
            <a:r>
              <a:rPr lang="zh-TW" altLang="en-US" b="1" dirty="0">
                <a:solidFill>
                  <a:srgbClr val="FF0000"/>
                </a:solidFill>
                <a:latin typeface="+mn-ea"/>
              </a:rPr>
              <a:t>　</a:t>
            </a:r>
            <a:endParaRPr lang="en-US" altLang="zh-TW" b="1" dirty="0">
              <a:solidFill>
                <a:srgbClr val="FF0000"/>
              </a:solidFill>
              <a:latin typeface="+mn-ea"/>
            </a:endParaRPr>
          </a:p>
        </p:txBody>
      </p:sp>
      <p:graphicFrame>
        <p:nvGraphicFramePr>
          <p:cNvPr id="6" name="內容版面配置區 4">
            <a:extLst>
              <a:ext uri="{FF2B5EF4-FFF2-40B4-BE49-F238E27FC236}">
                <a16:creationId xmlns:a16="http://schemas.microsoft.com/office/drawing/2014/main" id="{DE1BD0BA-4FF1-45AF-A70D-F82FA6FCED2C}"/>
              </a:ext>
            </a:extLst>
          </p:cNvPr>
          <p:cNvGraphicFramePr>
            <a:graphicFrameLocks/>
          </p:cNvGraphicFramePr>
          <p:nvPr>
            <p:extLst>
              <p:ext uri="{D42A27DB-BD31-4B8C-83A1-F6EECF244321}">
                <p14:modId xmlns:p14="http://schemas.microsoft.com/office/powerpoint/2010/main" val="505284144"/>
              </p:ext>
            </p:extLst>
          </p:nvPr>
        </p:nvGraphicFramePr>
        <p:xfrm>
          <a:off x="204646" y="3445958"/>
          <a:ext cx="10831845" cy="2623148"/>
        </p:xfrm>
        <a:graphic>
          <a:graphicData uri="http://schemas.openxmlformats.org/drawingml/2006/table">
            <a:tbl>
              <a:tblPr firstRow="1" bandRow="1"/>
              <a:tblGrid>
                <a:gridCol w="908329">
                  <a:extLst>
                    <a:ext uri="{9D8B030D-6E8A-4147-A177-3AD203B41FA5}">
                      <a16:colId xmlns:a16="http://schemas.microsoft.com/office/drawing/2014/main" val="3285321727"/>
                    </a:ext>
                  </a:extLst>
                </a:gridCol>
                <a:gridCol w="3361595">
                  <a:extLst>
                    <a:ext uri="{9D8B030D-6E8A-4147-A177-3AD203B41FA5}">
                      <a16:colId xmlns:a16="http://schemas.microsoft.com/office/drawing/2014/main" val="1679754639"/>
                    </a:ext>
                  </a:extLst>
                </a:gridCol>
                <a:gridCol w="6561921">
                  <a:extLst>
                    <a:ext uri="{9D8B030D-6E8A-4147-A177-3AD203B41FA5}">
                      <a16:colId xmlns:a16="http://schemas.microsoft.com/office/drawing/2014/main" val="2004643483"/>
                    </a:ext>
                  </a:extLst>
                </a:gridCol>
              </a:tblGrid>
              <a:tr h="439949">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algn="ctr">
                        <a:lnSpc>
                          <a:spcPct val="100000"/>
                        </a:lnSpc>
                      </a:pPr>
                      <a:r>
                        <a:rPr lang="zh-TW" altLang="en-US" sz="1600" dirty="0">
                          <a:solidFill>
                            <a:schemeClr val="tx1"/>
                          </a:solidFill>
                          <a:latin typeface="+mn-ea"/>
                          <a:ea typeface="+mn-ea"/>
                        </a:rPr>
                        <a:t>序號</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marL="0" algn="ctr" defTabSz="832287" rtl="0" eaLnBrk="1" latinLnBrk="0" hangingPunct="1">
                        <a:lnSpc>
                          <a:spcPct val="100000"/>
                        </a:lnSpc>
                        <a:spcAft>
                          <a:spcPts val="0"/>
                        </a:spcAft>
                      </a:pPr>
                      <a:r>
                        <a:rPr lang="zh-TW" altLang="en-US" sz="1600" dirty="0">
                          <a:solidFill>
                            <a:schemeClr val="tx1"/>
                          </a:solidFill>
                          <a:latin typeface="微軟正黑體" panose="020B0604030504040204" pitchFamily="34" charset="-120"/>
                        </a:rPr>
                        <a:t>數位系統功能模組</a:t>
                      </a:r>
                      <a:r>
                        <a:rPr lang="zh-TW" altLang="en-US" sz="1600" kern="1200" dirty="0">
                          <a:solidFill>
                            <a:schemeClr val="tx1"/>
                          </a:solidFill>
                          <a:latin typeface="+mn-ea"/>
                          <a:ea typeface="+mn-ea"/>
                          <a:cs typeface="+mn-cs"/>
                        </a:rPr>
                        <a:t>項目</a:t>
                      </a:r>
                      <a:endParaRPr lang="zh-TW" sz="1600" kern="1200" dirty="0">
                        <a:solidFill>
                          <a:schemeClr val="tx1"/>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marL="0" algn="ctr" defTabSz="832287" rtl="0" eaLnBrk="1" latinLnBrk="0" hangingPunct="1">
                        <a:lnSpc>
                          <a:spcPct val="100000"/>
                        </a:lnSpc>
                        <a:spcAft>
                          <a:spcPts val="0"/>
                        </a:spcAft>
                      </a:pPr>
                      <a:r>
                        <a:rPr lang="zh-TW" altLang="en-US" sz="1600" kern="1200" dirty="0">
                          <a:solidFill>
                            <a:schemeClr val="tx1"/>
                          </a:solidFill>
                          <a:latin typeface="+mn-ea"/>
                          <a:ea typeface="+mn-ea"/>
                          <a:cs typeface="+mn-cs"/>
                        </a:rPr>
                        <a:t>功能說明</a:t>
                      </a:r>
                      <a:endParaRPr lang="zh-TW" sz="1600" kern="1200" dirty="0">
                        <a:solidFill>
                          <a:schemeClr val="tx1"/>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extLst>
                  <a:ext uri="{0D108BD9-81ED-4DB2-BD59-A6C34878D82A}">
                    <a16:rowId xmlns:a16="http://schemas.microsoft.com/office/drawing/2014/main" val="3655820614"/>
                  </a:ext>
                </a:extLst>
              </a:tr>
              <a:tr h="675969">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200" b="1" dirty="0">
                          <a:latin typeface="+mn-ea"/>
                          <a:ea typeface="+mn-ea"/>
                        </a:rPr>
                        <a:t>1</a:t>
                      </a:r>
                      <a:endParaRPr lang="zh-TW" altLang="en-US" sz="1200" b="1" dirty="0">
                        <a:latin typeface="+mn-ea"/>
                        <a:ea typeface="+mn-ea"/>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200" kern="1200" dirty="0">
                          <a:solidFill>
                            <a:srgbClr val="FF0000"/>
                          </a:solidFill>
                          <a:latin typeface="+mn-ea"/>
                          <a:ea typeface="+mn-ea"/>
                          <a:cs typeface="+mn-cs"/>
                        </a:rPr>
                        <a:t>(</a:t>
                      </a:r>
                      <a:r>
                        <a:rPr lang="zh-TW" altLang="en-US" sz="1200" kern="1200" dirty="0">
                          <a:solidFill>
                            <a:srgbClr val="FF0000"/>
                          </a:solidFill>
                          <a:latin typeface="+mn-ea"/>
                          <a:ea typeface="+mn-ea"/>
                          <a:cs typeface="+mn-cs"/>
                        </a:rPr>
                        <a:t>範例</a:t>
                      </a:r>
                      <a:r>
                        <a:rPr lang="en-US" altLang="zh-TW" sz="1200" kern="1200" dirty="0">
                          <a:solidFill>
                            <a:srgbClr val="FF0000"/>
                          </a:solidFill>
                          <a:latin typeface="+mn-ea"/>
                          <a:ea typeface="+mn-ea"/>
                          <a:cs typeface="+mn-cs"/>
                        </a:rPr>
                        <a:t>)</a:t>
                      </a:r>
                      <a:r>
                        <a:rPr lang="zh-TW" sz="1200" kern="1200" dirty="0">
                          <a:solidFill>
                            <a:schemeClr val="bg1">
                              <a:lumMod val="65000"/>
                            </a:schemeClr>
                          </a:solidFill>
                          <a:latin typeface="+mn-ea"/>
                          <a:ea typeface="+mn-ea"/>
                          <a:cs typeface="+mn-cs"/>
                        </a:rPr>
                        <a:t>在製品</a:t>
                      </a:r>
                      <a:r>
                        <a:rPr lang="en-US" altLang="zh-TW" sz="1200" kern="1200" dirty="0">
                          <a:solidFill>
                            <a:schemeClr val="bg1">
                              <a:lumMod val="65000"/>
                            </a:schemeClr>
                          </a:solidFill>
                          <a:latin typeface="+mn-ea"/>
                          <a:ea typeface="+mn-ea"/>
                          <a:cs typeface="+mn-cs"/>
                        </a:rPr>
                        <a:t>(WIP)</a:t>
                      </a:r>
                      <a:r>
                        <a:rPr lang="zh-TW" sz="1200" kern="1200" dirty="0">
                          <a:solidFill>
                            <a:schemeClr val="bg1">
                              <a:lumMod val="65000"/>
                            </a:schemeClr>
                          </a:solidFill>
                          <a:latin typeface="+mn-ea"/>
                          <a:ea typeface="+mn-ea"/>
                          <a:cs typeface="+mn-cs"/>
                        </a:rPr>
                        <a:t>管理系統</a:t>
                      </a: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200" b="0" kern="1200" dirty="0">
                          <a:solidFill>
                            <a:srgbClr val="FF0000"/>
                          </a:solidFill>
                          <a:latin typeface="+mn-ea"/>
                          <a:ea typeface="+mn-ea"/>
                          <a:cs typeface="+mn-cs"/>
                        </a:rPr>
                        <a:t>規格說明：</a:t>
                      </a:r>
                      <a:r>
                        <a:rPr lang="en-US" altLang="zh-TW" sz="1200" b="0" dirty="0">
                          <a:solidFill>
                            <a:srgbClr val="FF0000"/>
                          </a:solidFill>
                          <a:latin typeface="+mn-ea"/>
                          <a:ea typeface="+mn-ea"/>
                        </a:rPr>
                        <a:t>(</a:t>
                      </a:r>
                      <a:r>
                        <a:rPr lang="zh-TW" altLang="en-US" sz="1200" b="0" dirty="0">
                          <a:solidFill>
                            <a:srgbClr val="FF0000"/>
                          </a:solidFill>
                          <a:latin typeface="+mn-ea"/>
                          <a:ea typeface="+mn-ea"/>
                        </a:rPr>
                        <a:t>範例</a:t>
                      </a:r>
                      <a:r>
                        <a:rPr lang="en-US" altLang="zh-TW" sz="1200" b="0" dirty="0">
                          <a:solidFill>
                            <a:srgbClr val="FF0000"/>
                          </a:solidFill>
                          <a:latin typeface="+mn-ea"/>
                          <a:ea typeface="+mn-ea"/>
                        </a:rPr>
                        <a:t>)</a:t>
                      </a:r>
                      <a:r>
                        <a:rPr lang="zh-TW" altLang="zh-TW" sz="1200" kern="1200" dirty="0">
                          <a:solidFill>
                            <a:schemeClr val="bg1">
                              <a:lumMod val="65000"/>
                            </a:schemeClr>
                          </a:solidFill>
                          <a:latin typeface="+mn-ea"/>
                          <a:ea typeface="+mn-ea"/>
                          <a:cs typeface="+mn-cs"/>
                        </a:rPr>
                        <a:t>追蹤暨查詢、生產查詢、生產工作指示暨標準指令。生產過程中收集、記錄當下在製品的資料</a:t>
                      </a:r>
                      <a:endParaRPr lang="en-US" altLang="zh-TW" sz="1200" kern="1200" dirty="0">
                        <a:solidFill>
                          <a:schemeClr val="bg1">
                            <a:lumMod val="65000"/>
                          </a:schemeClr>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2310341242"/>
                  </a:ext>
                </a:extLst>
              </a:tr>
              <a:tr h="851647">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200" b="1" dirty="0">
                          <a:latin typeface="+mn-ea"/>
                          <a:ea typeface="+mn-ea"/>
                        </a:rPr>
                        <a:t>2</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200" kern="1200" dirty="0">
                          <a:solidFill>
                            <a:srgbClr val="FF0000"/>
                          </a:solidFill>
                          <a:latin typeface="+mn-ea"/>
                          <a:ea typeface="+mn-ea"/>
                          <a:cs typeface="+mn-cs"/>
                        </a:rPr>
                        <a:t>(</a:t>
                      </a:r>
                      <a:r>
                        <a:rPr lang="zh-TW" altLang="en-US" sz="1200" kern="1200" dirty="0">
                          <a:solidFill>
                            <a:srgbClr val="FF0000"/>
                          </a:solidFill>
                          <a:latin typeface="+mn-ea"/>
                          <a:ea typeface="+mn-ea"/>
                          <a:cs typeface="+mn-cs"/>
                        </a:rPr>
                        <a:t>範例</a:t>
                      </a:r>
                      <a:r>
                        <a:rPr lang="en-US" altLang="zh-TW" sz="1200" kern="1200" dirty="0">
                          <a:solidFill>
                            <a:srgbClr val="FF0000"/>
                          </a:solidFill>
                          <a:latin typeface="+mn-ea"/>
                          <a:ea typeface="+mn-ea"/>
                          <a:cs typeface="+mn-cs"/>
                        </a:rPr>
                        <a:t>)</a:t>
                      </a:r>
                      <a:r>
                        <a:rPr lang="zh-TW" altLang="en-US" sz="1200" kern="1200" dirty="0">
                          <a:solidFill>
                            <a:schemeClr val="bg1">
                              <a:lumMod val="65000"/>
                            </a:schemeClr>
                          </a:solidFill>
                          <a:latin typeface="+mn-ea"/>
                          <a:ea typeface="+mn-ea"/>
                          <a:cs typeface="+mn-cs"/>
                        </a:rPr>
                        <a:t>戰情室、</a:t>
                      </a:r>
                      <a:r>
                        <a:rPr lang="zh-TW" sz="1200" kern="1200" dirty="0">
                          <a:solidFill>
                            <a:schemeClr val="bg1">
                              <a:lumMod val="65000"/>
                            </a:schemeClr>
                          </a:solidFill>
                          <a:latin typeface="+mn-ea"/>
                          <a:ea typeface="+mn-ea"/>
                          <a:cs typeface="+mn-cs"/>
                        </a:rPr>
                        <a:t>電子看板系統</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200" b="0" kern="1200" dirty="0">
                          <a:solidFill>
                            <a:srgbClr val="FF0000"/>
                          </a:solidFill>
                          <a:latin typeface="+mn-ea"/>
                          <a:ea typeface="+mn-ea"/>
                          <a:cs typeface="+mn-cs"/>
                        </a:rPr>
                        <a:t>規格說明：</a:t>
                      </a:r>
                      <a:r>
                        <a:rPr lang="en-US" altLang="zh-TW" sz="1200" b="0" dirty="0">
                          <a:solidFill>
                            <a:srgbClr val="FF0000"/>
                          </a:solidFill>
                          <a:latin typeface="+mn-ea"/>
                          <a:ea typeface="+mn-ea"/>
                        </a:rPr>
                        <a:t>(</a:t>
                      </a:r>
                      <a:r>
                        <a:rPr lang="zh-TW" altLang="en-US" sz="1200" b="0" dirty="0">
                          <a:solidFill>
                            <a:srgbClr val="FF0000"/>
                          </a:solidFill>
                          <a:latin typeface="+mn-ea"/>
                          <a:ea typeface="+mn-ea"/>
                        </a:rPr>
                        <a:t>範例</a:t>
                      </a:r>
                      <a:r>
                        <a:rPr lang="en-US" altLang="zh-TW" sz="1200" b="0" dirty="0">
                          <a:solidFill>
                            <a:srgbClr val="FF0000"/>
                          </a:solidFill>
                          <a:latin typeface="+mn-ea"/>
                          <a:ea typeface="+mn-ea"/>
                        </a:rPr>
                        <a:t>)</a:t>
                      </a:r>
                      <a:r>
                        <a:rPr lang="zh-TW" altLang="zh-TW" sz="1200" kern="1200" dirty="0">
                          <a:solidFill>
                            <a:schemeClr val="bg1">
                              <a:lumMod val="65000"/>
                            </a:schemeClr>
                          </a:solidFill>
                          <a:latin typeface="+mn-ea"/>
                          <a:ea typeface="+mn-ea"/>
                        </a:rPr>
                        <a:t>完整顯示產線作業進度、調度、物料狀態、品質、設備、安全、作業指導書等生產資訊，實現視覺化與即時化的管理。</a:t>
                      </a:r>
                      <a:endParaRPr lang="en-US" altLang="zh-TW" sz="1200" kern="1200" dirty="0">
                        <a:solidFill>
                          <a:schemeClr val="bg1">
                            <a:lumMod val="65000"/>
                          </a:schemeClr>
                        </a:solidFill>
                        <a:latin typeface="+mn-ea"/>
                        <a:ea typeface="+mn-ea"/>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extLst>
                  <a:ext uri="{0D108BD9-81ED-4DB2-BD59-A6C34878D82A}">
                    <a16:rowId xmlns:a16="http://schemas.microsoft.com/office/drawing/2014/main" val="1734855705"/>
                  </a:ext>
                </a:extLst>
              </a:tr>
              <a:tr h="655583">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200" b="1" dirty="0">
                          <a:latin typeface="+mn-ea"/>
                          <a:ea typeface="+mn-ea"/>
                        </a:rPr>
                        <a:t>3</a:t>
                      </a:r>
                      <a:endParaRPr lang="zh-TW" altLang="en-US" sz="1200" b="1" dirty="0">
                        <a:latin typeface="+mn-ea"/>
                        <a:ea typeface="+mn-ea"/>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200" kern="1200" dirty="0">
                          <a:solidFill>
                            <a:srgbClr val="FF0000"/>
                          </a:solidFill>
                          <a:latin typeface="+mn-ea"/>
                          <a:ea typeface="+mn-ea"/>
                          <a:cs typeface="+mn-cs"/>
                        </a:rPr>
                        <a:t>(</a:t>
                      </a:r>
                      <a:r>
                        <a:rPr lang="zh-TW" altLang="en-US" sz="1200" kern="1200" dirty="0">
                          <a:solidFill>
                            <a:srgbClr val="FF0000"/>
                          </a:solidFill>
                          <a:latin typeface="+mn-ea"/>
                          <a:ea typeface="+mn-ea"/>
                          <a:cs typeface="+mn-cs"/>
                        </a:rPr>
                        <a:t>範例</a:t>
                      </a:r>
                      <a:r>
                        <a:rPr lang="en-US" altLang="zh-TW" sz="1200" kern="1200" dirty="0">
                          <a:solidFill>
                            <a:srgbClr val="FF0000"/>
                          </a:solidFill>
                          <a:latin typeface="+mn-ea"/>
                          <a:ea typeface="+mn-ea"/>
                          <a:cs typeface="+mn-cs"/>
                        </a:rPr>
                        <a:t>)</a:t>
                      </a:r>
                      <a:r>
                        <a:rPr lang="zh-TW" sz="1200" kern="1200" dirty="0">
                          <a:solidFill>
                            <a:schemeClr val="bg1">
                              <a:lumMod val="65000"/>
                            </a:schemeClr>
                          </a:solidFill>
                          <a:latin typeface="+mn-ea"/>
                          <a:ea typeface="+mn-ea"/>
                          <a:cs typeface="+mn-cs"/>
                        </a:rPr>
                        <a:t>人員工時管理</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200" b="0" kern="1200" dirty="0">
                          <a:solidFill>
                            <a:srgbClr val="FF0000"/>
                          </a:solidFill>
                          <a:latin typeface="+mn-ea"/>
                          <a:ea typeface="+mn-ea"/>
                          <a:cs typeface="+mn-cs"/>
                        </a:rPr>
                        <a:t>規格說明：</a:t>
                      </a:r>
                      <a:r>
                        <a:rPr lang="en-US" altLang="zh-TW" sz="1200" b="0" dirty="0">
                          <a:solidFill>
                            <a:srgbClr val="FF0000"/>
                          </a:solidFill>
                          <a:latin typeface="+mn-ea"/>
                          <a:ea typeface="+mn-ea"/>
                        </a:rPr>
                        <a:t>(</a:t>
                      </a:r>
                      <a:r>
                        <a:rPr lang="zh-TW" altLang="en-US" sz="1200" b="0" dirty="0">
                          <a:solidFill>
                            <a:srgbClr val="FF0000"/>
                          </a:solidFill>
                          <a:latin typeface="+mn-ea"/>
                          <a:ea typeface="+mn-ea"/>
                        </a:rPr>
                        <a:t>範例</a:t>
                      </a:r>
                      <a:r>
                        <a:rPr lang="en-US" altLang="zh-TW" sz="1200" b="0" dirty="0">
                          <a:solidFill>
                            <a:srgbClr val="FF0000"/>
                          </a:solidFill>
                          <a:latin typeface="+mn-ea"/>
                          <a:ea typeface="+mn-ea"/>
                        </a:rPr>
                        <a:t>)</a:t>
                      </a:r>
                      <a:r>
                        <a:rPr lang="zh-TW" altLang="zh-TW" sz="1200" kern="1200" dirty="0">
                          <a:solidFill>
                            <a:schemeClr val="bg1">
                              <a:lumMod val="65000"/>
                            </a:schemeClr>
                          </a:solidFill>
                          <a:latin typeface="+mn-ea"/>
                          <a:ea typeface="+mn-ea"/>
                        </a:rPr>
                        <a:t>提供人員崗位實際工時的管理，達到內部稽控效果，並提供數據給</a:t>
                      </a:r>
                      <a:r>
                        <a:rPr lang="en-US" altLang="zh-TW" sz="1200" kern="1200" dirty="0">
                          <a:solidFill>
                            <a:schemeClr val="bg1">
                              <a:lumMod val="65000"/>
                            </a:schemeClr>
                          </a:solidFill>
                          <a:latin typeface="+mn-ea"/>
                          <a:ea typeface="+mn-ea"/>
                        </a:rPr>
                        <a:t>ERP</a:t>
                      </a:r>
                      <a:r>
                        <a:rPr lang="zh-TW" altLang="zh-TW" sz="1200" kern="1200" dirty="0">
                          <a:solidFill>
                            <a:schemeClr val="bg1">
                              <a:lumMod val="65000"/>
                            </a:schemeClr>
                          </a:solidFill>
                          <a:latin typeface="+mn-ea"/>
                          <a:ea typeface="+mn-ea"/>
                        </a:rPr>
                        <a:t>做為成本分析的參考。</a:t>
                      </a:r>
                      <a:endParaRPr lang="en-US" altLang="zh-TW" sz="1200" kern="1200" dirty="0">
                        <a:solidFill>
                          <a:schemeClr val="bg1">
                            <a:lumMod val="65000"/>
                          </a:schemeClr>
                        </a:solidFill>
                        <a:latin typeface="+mn-ea"/>
                        <a:ea typeface="+mn-ea"/>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2813860510"/>
                  </a:ext>
                </a:extLst>
              </a:tr>
            </a:tbl>
          </a:graphicData>
        </a:graphic>
      </p:graphicFrame>
      <p:sp>
        <p:nvSpPr>
          <p:cNvPr id="3" name="投影片編號版面配置區 2">
            <a:extLst>
              <a:ext uri="{FF2B5EF4-FFF2-40B4-BE49-F238E27FC236}">
                <a16:creationId xmlns:a16="http://schemas.microsoft.com/office/drawing/2014/main" id="{8FB8918F-9977-5B33-9493-1B28A14DE039}"/>
              </a:ext>
            </a:extLst>
          </p:cNvPr>
          <p:cNvSpPr>
            <a:spLocks noGrp="1"/>
          </p:cNvSpPr>
          <p:nvPr>
            <p:ph type="sldNum" sz="quarter" idx="12"/>
          </p:nvPr>
        </p:nvSpPr>
        <p:spPr/>
        <p:txBody>
          <a:bodyPr/>
          <a:lstStyle/>
          <a:p>
            <a:fld id="{B7B050B3-4E47-4544-A6D7-1E04C4A77E41}" type="slidenum">
              <a:rPr lang="zh-TW" altLang="en-US" smtClean="0"/>
              <a:pPr/>
              <a:t>14</a:t>
            </a:fld>
            <a:endParaRPr lang="zh-TW" altLang="en-US"/>
          </a:p>
        </p:txBody>
      </p:sp>
      <p:sp>
        <p:nvSpPr>
          <p:cNvPr id="2" name="語音泡泡: 矩形 1">
            <a:extLst>
              <a:ext uri="{FF2B5EF4-FFF2-40B4-BE49-F238E27FC236}">
                <a16:creationId xmlns:a16="http://schemas.microsoft.com/office/drawing/2014/main" id="{5BFD7FBF-501C-A446-9420-FB6B8CEB6DB0}"/>
              </a:ext>
            </a:extLst>
          </p:cNvPr>
          <p:cNvSpPr/>
          <p:nvPr/>
        </p:nvSpPr>
        <p:spPr>
          <a:xfrm>
            <a:off x="6492241" y="154466"/>
            <a:ext cx="5520808" cy="1720053"/>
          </a:xfrm>
          <a:prstGeom prst="wedgeRectCallout">
            <a:avLst>
              <a:gd name="adj1" fmla="val -39515"/>
              <a:gd name="adj2" fmla="val 7197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en-US" altLang="zh-TW" b="1" dirty="0">
                <a:solidFill>
                  <a:srgbClr val="FF0000"/>
                </a:solidFill>
              </a:rPr>
              <a:t>1.</a:t>
            </a:r>
            <a:r>
              <a:rPr lang="zh-TW" altLang="en-US" b="1" dirty="0">
                <a:solidFill>
                  <a:srgbClr val="FF0000"/>
                </a:solidFill>
              </a:rPr>
              <a:t> 數位系統商視需要而定</a:t>
            </a:r>
            <a:r>
              <a:rPr lang="en-US" altLang="zh-TW" b="1" dirty="0">
                <a:solidFill>
                  <a:srgbClr val="FF0000"/>
                </a:solidFill>
              </a:rPr>
              <a:t>(</a:t>
            </a:r>
            <a:r>
              <a:rPr lang="zh-TW" altLang="en-US" b="1" dirty="0">
                <a:solidFill>
                  <a:srgbClr val="FF0000"/>
                </a:solidFill>
              </a:rPr>
              <a:t>非必要</a:t>
            </a:r>
            <a:r>
              <a:rPr lang="en-US" altLang="zh-TW" b="1" dirty="0">
                <a:solidFill>
                  <a:srgbClr val="FF0000"/>
                </a:solidFill>
              </a:rPr>
              <a:t>)</a:t>
            </a:r>
          </a:p>
          <a:p>
            <a:pPr>
              <a:lnSpc>
                <a:spcPts val="2400"/>
              </a:lnSpc>
            </a:pPr>
            <a:r>
              <a:rPr lang="en-US" altLang="zh-TW" b="1" dirty="0">
                <a:solidFill>
                  <a:srgbClr val="FF0000"/>
                </a:solidFill>
              </a:rPr>
              <a:t>2.</a:t>
            </a:r>
            <a:r>
              <a:rPr lang="zh-TW" altLang="en-US" b="1" dirty="0">
                <a:solidFill>
                  <a:srgbClr val="FF0000"/>
                </a:solidFill>
              </a:rPr>
              <a:t> </a:t>
            </a:r>
            <a:r>
              <a:rPr lang="zh-TW" altLang="en-US" b="1" dirty="0">
                <a:solidFill>
                  <a:srgbClr val="0000CC"/>
                </a:solidFill>
              </a:rPr>
              <a:t>本計畫不適合單純申請數位工具、系統或設備導入之個案，數位工具為支援精實改善與成果呈現之輔助手段為目的</a:t>
            </a:r>
          </a:p>
        </p:txBody>
      </p:sp>
    </p:spTree>
    <p:extLst>
      <p:ext uri="{BB962C8B-B14F-4D97-AF65-F5344CB8AC3E}">
        <p14:creationId xmlns:p14="http://schemas.microsoft.com/office/powerpoint/2010/main" val="3466062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BE33E832-3147-4E92-88D2-16F26837E21C}"/>
              </a:ext>
            </a:extLst>
          </p:cNvPr>
          <p:cNvSpPr/>
          <p:nvPr/>
        </p:nvSpPr>
        <p:spPr>
          <a:xfrm>
            <a:off x="441300" y="281745"/>
            <a:ext cx="7062586" cy="707886"/>
          </a:xfrm>
          <a:prstGeom prst="rect">
            <a:avLst/>
          </a:prstGeom>
        </p:spPr>
        <p:txBody>
          <a:bodyPr wrap="square" anchor="ctr">
            <a:spAutoFit/>
          </a:bodyPr>
          <a:lstStyle/>
          <a:p>
            <a:r>
              <a:rPr lang="zh-TW" altLang="en-US" sz="4000" b="1" dirty="0">
                <a:latin typeface="+mn-ea"/>
              </a:rPr>
              <a:t>七、改善小組成員人力規劃</a:t>
            </a:r>
          </a:p>
        </p:txBody>
      </p:sp>
      <p:graphicFrame>
        <p:nvGraphicFramePr>
          <p:cNvPr id="10" name="表格 9">
            <a:extLst>
              <a:ext uri="{FF2B5EF4-FFF2-40B4-BE49-F238E27FC236}">
                <a16:creationId xmlns:a16="http://schemas.microsoft.com/office/drawing/2014/main" id="{9800CE59-BC82-46A3-825D-1F6D6203234D}"/>
              </a:ext>
            </a:extLst>
          </p:cNvPr>
          <p:cNvGraphicFramePr>
            <a:graphicFrameLocks noGrp="1"/>
          </p:cNvGraphicFramePr>
          <p:nvPr>
            <p:extLst>
              <p:ext uri="{D42A27DB-BD31-4B8C-83A1-F6EECF244321}">
                <p14:modId xmlns:p14="http://schemas.microsoft.com/office/powerpoint/2010/main" val="715737893"/>
              </p:ext>
            </p:extLst>
          </p:nvPr>
        </p:nvGraphicFramePr>
        <p:xfrm>
          <a:off x="925844" y="1671023"/>
          <a:ext cx="9860236" cy="2739885"/>
        </p:xfrm>
        <a:graphic>
          <a:graphicData uri="http://schemas.openxmlformats.org/drawingml/2006/table">
            <a:tbl>
              <a:tblPr/>
              <a:tblGrid>
                <a:gridCol w="719959">
                  <a:extLst>
                    <a:ext uri="{9D8B030D-6E8A-4147-A177-3AD203B41FA5}">
                      <a16:colId xmlns:a16="http://schemas.microsoft.com/office/drawing/2014/main" val="20001"/>
                    </a:ext>
                  </a:extLst>
                </a:gridCol>
                <a:gridCol w="1462842">
                  <a:extLst>
                    <a:ext uri="{9D8B030D-6E8A-4147-A177-3AD203B41FA5}">
                      <a16:colId xmlns:a16="http://schemas.microsoft.com/office/drawing/2014/main" val="20002"/>
                    </a:ext>
                  </a:extLst>
                </a:gridCol>
                <a:gridCol w="2191035">
                  <a:extLst>
                    <a:ext uri="{9D8B030D-6E8A-4147-A177-3AD203B41FA5}">
                      <a16:colId xmlns:a16="http://schemas.microsoft.com/office/drawing/2014/main" val="20003"/>
                    </a:ext>
                  </a:extLst>
                </a:gridCol>
                <a:gridCol w="1763485">
                  <a:extLst>
                    <a:ext uri="{9D8B030D-6E8A-4147-A177-3AD203B41FA5}">
                      <a16:colId xmlns:a16="http://schemas.microsoft.com/office/drawing/2014/main" val="20005"/>
                    </a:ext>
                  </a:extLst>
                </a:gridCol>
                <a:gridCol w="2266030">
                  <a:extLst>
                    <a:ext uri="{9D8B030D-6E8A-4147-A177-3AD203B41FA5}">
                      <a16:colId xmlns:a16="http://schemas.microsoft.com/office/drawing/2014/main" val="20006"/>
                    </a:ext>
                  </a:extLst>
                </a:gridCol>
                <a:gridCol w="1456885">
                  <a:extLst>
                    <a:ext uri="{9D8B030D-6E8A-4147-A177-3AD203B41FA5}">
                      <a16:colId xmlns:a16="http://schemas.microsoft.com/office/drawing/2014/main" val="20009"/>
                    </a:ext>
                  </a:extLst>
                </a:gridCol>
              </a:tblGrid>
              <a:tr h="674850">
                <a:tc>
                  <a:txBody>
                    <a:bodyPr/>
                    <a:lstStyle/>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序號</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eaLnBrk="0">
                        <a:spcAft>
                          <a:spcPts val="0"/>
                        </a:spcAft>
                      </a:pPr>
                      <a:r>
                        <a:rPr lang="zh-TW" sz="2000" b="1" kern="0" dirty="0">
                          <a:solidFill>
                            <a:schemeClr val="tx1"/>
                          </a:solidFill>
                          <a:effectLst/>
                          <a:latin typeface="微軟正黑體" panose="020B0604030504040204" pitchFamily="34" charset="-120"/>
                          <a:ea typeface="微軟正黑體" panose="020B0604030504040204" pitchFamily="34" charset="-120"/>
                        </a:rPr>
                        <a:t>姓名</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eaLnBrk="0">
                        <a:spcAft>
                          <a:spcPts val="0"/>
                        </a:spcAft>
                      </a:pPr>
                      <a:r>
                        <a:rPr lang="zh-TW" altLang="en-US" sz="2000" b="1" kern="0" dirty="0">
                          <a:solidFill>
                            <a:schemeClr val="tx1"/>
                          </a:solidFill>
                          <a:effectLst/>
                          <a:latin typeface="微軟正黑體" panose="020B0604030504040204" pitchFamily="34" charset="-120"/>
                          <a:ea typeface="微軟正黑體" panose="020B0604030504040204" pitchFamily="34" charset="-120"/>
                        </a:rPr>
                        <a:t>職稱</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zh-TW" altLang="en-US" sz="2000" b="1" kern="100" dirty="0">
                          <a:solidFill>
                            <a:schemeClr val="tx1"/>
                          </a:solidFill>
                          <a:effectLst/>
                          <a:latin typeface="微軟正黑體" panose="020B0604030504040204" pitchFamily="34" charset="-120"/>
                          <a:ea typeface="+mn-ea"/>
                        </a:rPr>
                        <a:t>最高</a:t>
                      </a:r>
                      <a:r>
                        <a:rPr lang="zh-TW" altLang="zh-TW" sz="2000" b="1" kern="0" dirty="0">
                          <a:solidFill>
                            <a:schemeClr val="tx1"/>
                          </a:solidFill>
                          <a:effectLst/>
                          <a:latin typeface="微軟正黑體" panose="020B0604030504040204" pitchFamily="34" charset="-120"/>
                          <a:ea typeface="+mn-ea"/>
                        </a:rPr>
                        <a:t>學歷</a:t>
                      </a:r>
                      <a:endParaRPr lang="zh-TW" alt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本計畫</a:t>
                      </a:r>
                      <a:endParaRPr lang="en-US" altLang="zh-TW" sz="2000" b="1" kern="100" dirty="0">
                        <a:solidFill>
                          <a:schemeClr val="tx1"/>
                        </a:solidFill>
                        <a:effectLst/>
                        <a:latin typeface="微軟正黑體" panose="020B0604030504040204" pitchFamily="34" charset="-120"/>
                        <a:ea typeface="微軟正黑體" panose="020B0604030504040204" pitchFamily="34" charset="-120"/>
                      </a:endParaRPr>
                    </a:p>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擔任職務</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預估投入</a:t>
                      </a:r>
                      <a:endParaRPr lang="en-US" altLang="zh-TW" sz="2000" b="1" kern="100" dirty="0">
                        <a:solidFill>
                          <a:schemeClr val="tx1"/>
                        </a:solidFill>
                        <a:effectLst/>
                        <a:latin typeface="微軟正黑體" panose="020B0604030504040204" pitchFamily="34" charset="-120"/>
                        <a:ea typeface="微軟正黑體" panose="020B0604030504040204" pitchFamily="34" charset="-120"/>
                      </a:endParaRPr>
                    </a:p>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總人月</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413007">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1</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rPr>
                        <a:t>林</a:t>
                      </a:r>
                      <a:r>
                        <a:rPr lang="zh-TW" altLang="en-US" sz="2000" kern="0" dirty="0">
                          <a:solidFill>
                            <a:schemeClr val="tx1"/>
                          </a:solidFill>
                          <a:effectLst/>
                          <a:latin typeface="Posterama" panose="020B0504020200020000" pitchFamily="34" charset="0"/>
                          <a:ea typeface="+mn-ea"/>
                        </a:rPr>
                        <a:t>大</a:t>
                      </a:r>
                      <a:r>
                        <a:rPr lang="zh-TW" altLang="en-US" sz="2000" kern="0" dirty="0">
                          <a:solidFill>
                            <a:schemeClr val="tx1"/>
                          </a:solidFill>
                          <a:effectLst/>
                          <a:latin typeface="Posterama" panose="020B0504020200020000" pitchFamily="34" charset="0"/>
                          <a:ea typeface="+mn-ea"/>
                          <a:cs typeface="Posterama" panose="020B0504020200020000" pitchFamily="34" charset="0"/>
                        </a:rPr>
                        <a:t>明</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algn="ctr" defTabSz="457200" rtl="0" eaLnBrk="0" latinLnBrk="0" hangingPunct="1">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cs typeface="+mn-cs"/>
                        </a:rPr>
                        <a:t>一級主管</a:t>
                      </a: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rPr>
                        <a:t>學</a:t>
                      </a:r>
                      <a:r>
                        <a:rPr lang="en-US" altLang="zh-TW" sz="2000" kern="100" dirty="0">
                          <a:solidFill>
                            <a:schemeClr val="tx1"/>
                          </a:solidFill>
                          <a:effectLst/>
                          <a:latin typeface="微軟正黑體" panose="020B0604030504040204" pitchFamily="34" charset="-120"/>
                          <a:ea typeface="微軟正黑體" panose="020B0604030504040204" pitchFamily="34" charset="-120"/>
                        </a:rPr>
                        <a:t>/</a:t>
                      </a:r>
                      <a:r>
                        <a:rPr lang="zh-TW" altLang="en-US" sz="2000" kern="100" dirty="0">
                          <a:solidFill>
                            <a:schemeClr val="tx1"/>
                          </a:solidFill>
                          <a:effectLst/>
                          <a:latin typeface="微軟正黑體" panose="020B0604030504040204" pitchFamily="34" charset="-120"/>
                          <a:ea typeface="微軟正黑體" panose="020B0604030504040204" pitchFamily="34" charset="-120"/>
                        </a:rPr>
                        <a:t>碩</a:t>
                      </a:r>
                      <a:r>
                        <a:rPr lang="en-US" altLang="zh-TW" sz="2000" kern="100" dirty="0">
                          <a:solidFill>
                            <a:schemeClr val="tx1"/>
                          </a:solidFill>
                          <a:effectLst/>
                          <a:latin typeface="微軟正黑體" panose="020B0604030504040204" pitchFamily="34" charset="-120"/>
                          <a:ea typeface="微軟正黑體" panose="020B0604030504040204" pitchFamily="34" charset="-120"/>
                        </a:rPr>
                        <a:t>/</a:t>
                      </a:r>
                      <a:r>
                        <a:rPr lang="zh-TW" altLang="en-US" sz="2000" kern="100" dirty="0">
                          <a:solidFill>
                            <a:schemeClr val="tx1"/>
                          </a:solidFill>
                          <a:effectLst/>
                          <a:latin typeface="微軟正黑體" panose="020B0604030504040204" pitchFamily="34" charset="-120"/>
                          <a:ea typeface="微軟正黑體" panose="020B0604030504040204" pitchFamily="34" charset="-120"/>
                        </a:rPr>
                        <a:t>博士</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rPr>
                        <a:t>計畫主持人</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1</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2"/>
                  </a:ext>
                </a:extLst>
              </a:tr>
              <a:tr h="413007">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2</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0" dirty="0">
                          <a:solidFill>
                            <a:schemeClr val="tx1"/>
                          </a:solidFill>
                          <a:effectLst/>
                          <a:latin typeface="微軟正黑體" panose="020B0604030504040204" pitchFamily="34" charset="-120"/>
                          <a:ea typeface="微軟正黑體" panose="020B0604030504040204" pitchFamily="34" charset="-120"/>
                        </a:rPr>
                        <a:t>張小</a:t>
                      </a:r>
                      <a:r>
                        <a:rPr lang="zh-TW" altLang="en-US" sz="2000" kern="0" dirty="0">
                          <a:solidFill>
                            <a:schemeClr val="tx1"/>
                          </a:solidFill>
                          <a:effectLst/>
                          <a:latin typeface="Posterama" panose="020B0504020200020000" pitchFamily="34" charset="0"/>
                          <a:ea typeface="微軟正黑體" panose="020B0604030504040204" pitchFamily="34" charset="-120"/>
                          <a:cs typeface="Posterama" panose="020B0504020200020000" pitchFamily="34" charset="0"/>
                        </a:rPr>
                        <a:t>明</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algn="ctr" defTabSz="457200" rtl="0" eaLnBrk="0" latinLnBrk="0" hangingPunct="1">
                        <a:spcAft>
                          <a:spcPts val="0"/>
                        </a:spcAft>
                      </a:pPr>
                      <a:r>
                        <a:rPr lang="zh-TW" altLang="en-US" sz="2000" kern="100" dirty="0">
                          <a:solidFill>
                            <a:schemeClr val="tx1"/>
                          </a:solidFill>
                          <a:effectLst/>
                          <a:latin typeface="微軟正黑體" panose="020B0604030504040204" pitchFamily="34" charset="-120"/>
                          <a:ea typeface="+mn-ea"/>
                          <a:cs typeface="+mn-cs"/>
                        </a:rPr>
                        <a:t>數位系統資訊人員</a:t>
                      </a:r>
                      <a:endParaRPr lang="zh-TW" altLang="en-US" sz="20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mn-ea"/>
                        </a:rPr>
                        <a:t>學</a:t>
                      </a:r>
                      <a:r>
                        <a:rPr lang="en-US" altLang="zh-TW" sz="2000" kern="100" dirty="0">
                          <a:solidFill>
                            <a:schemeClr val="tx1"/>
                          </a:solidFill>
                          <a:effectLst/>
                          <a:latin typeface="微軟正黑體" panose="020B0604030504040204" pitchFamily="34" charset="-120"/>
                          <a:ea typeface="+mn-ea"/>
                        </a:rPr>
                        <a:t>/</a:t>
                      </a:r>
                      <a:r>
                        <a:rPr lang="zh-TW" altLang="en-US" sz="2000" kern="100" dirty="0">
                          <a:solidFill>
                            <a:schemeClr val="tx1"/>
                          </a:solidFill>
                          <a:effectLst/>
                          <a:latin typeface="微軟正黑體" panose="020B0604030504040204" pitchFamily="34" charset="-120"/>
                          <a:ea typeface="+mn-ea"/>
                        </a:rPr>
                        <a:t>碩</a:t>
                      </a:r>
                      <a:r>
                        <a:rPr lang="en-US" altLang="zh-TW" sz="2000" kern="100" dirty="0">
                          <a:solidFill>
                            <a:schemeClr val="tx1"/>
                          </a:solidFill>
                          <a:effectLst/>
                          <a:latin typeface="微軟正黑體" panose="020B0604030504040204" pitchFamily="34" charset="-120"/>
                          <a:ea typeface="+mn-ea"/>
                        </a:rPr>
                        <a:t>/</a:t>
                      </a:r>
                      <a:r>
                        <a:rPr lang="zh-TW" altLang="en-US" sz="2000" kern="100" dirty="0">
                          <a:solidFill>
                            <a:schemeClr val="tx1"/>
                          </a:solidFill>
                          <a:effectLst/>
                          <a:latin typeface="微軟正黑體" panose="020B0604030504040204" pitchFamily="34" charset="-120"/>
                          <a:ea typeface="+mn-ea"/>
                        </a:rPr>
                        <a:t>博士</a:t>
                      </a:r>
                      <a:endParaRPr lang="zh-TW" altLang="zh-TW" sz="2000" kern="100" dirty="0">
                        <a:solidFill>
                          <a:schemeClr val="tx1"/>
                        </a:solidFill>
                        <a:effectLst/>
                        <a:latin typeface="微軟正黑體" panose="020B0604030504040204" pitchFamily="34" charset="-120"/>
                        <a:ea typeface="+mn-ea"/>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ctr" defTabSz="457200" rtl="0" eaLnBrk="0" fontAlgn="auto" latinLnBrk="0" hangingPunct="1">
                        <a:lnSpc>
                          <a:spcPct val="100000"/>
                        </a:lnSpc>
                        <a:spcBef>
                          <a:spcPts val="0"/>
                        </a:spcBef>
                        <a:spcAft>
                          <a:spcPts val="0"/>
                        </a:spcAft>
                        <a:buClrTx/>
                        <a:buSzTx/>
                        <a:buFontTx/>
                        <a:buNone/>
                        <a:tabLst/>
                        <a:defRPr/>
                      </a:pPr>
                      <a:r>
                        <a:rPr lang="zh-TW" altLang="en-US" sz="2000" kern="100" dirty="0">
                          <a:solidFill>
                            <a:schemeClr val="tx1"/>
                          </a:solidFill>
                          <a:effectLst/>
                          <a:latin typeface="微軟正黑體" panose="020B0604030504040204" pitchFamily="34" charset="-120"/>
                          <a:ea typeface="微軟正黑體" panose="020B0604030504040204" pitchFamily="34" charset="-120"/>
                        </a:rPr>
                        <a:t>數位改善</a:t>
                      </a:r>
                      <a:r>
                        <a:rPr lang="en-US" altLang="zh-TW" sz="2000" kern="100" dirty="0">
                          <a:solidFill>
                            <a:schemeClr val="tx1"/>
                          </a:solidFill>
                          <a:effectLst/>
                          <a:latin typeface="微軟正黑體" panose="020B0604030504040204" pitchFamily="34" charset="-120"/>
                          <a:ea typeface="微軟正黑體" panose="020B0604030504040204" pitchFamily="34" charset="-120"/>
                        </a:rPr>
                        <a:t>(</a:t>
                      </a:r>
                      <a:r>
                        <a:rPr lang="zh-TW" altLang="en-US" sz="2000" kern="100" dirty="0">
                          <a:solidFill>
                            <a:schemeClr val="tx1"/>
                          </a:solidFill>
                          <a:effectLst/>
                          <a:latin typeface="微軟正黑體" panose="020B0604030504040204" pitchFamily="34" charset="-120"/>
                          <a:ea typeface="微軟正黑體" panose="020B0604030504040204" pitchFamily="34" charset="-120"/>
                        </a:rPr>
                        <a:t>或窗口</a:t>
                      </a:r>
                      <a:r>
                        <a:rPr lang="en-US" altLang="zh-TW" sz="2000" kern="100" dirty="0">
                          <a:solidFill>
                            <a:schemeClr val="tx1"/>
                          </a:solidFill>
                          <a:effectLst/>
                          <a:latin typeface="微軟正黑體" panose="020B0604030504040204" pitchFamily="34" charset="-120"/>
                          <a:ea typeface="微軟正黑體" panose="020B0604030504040204" pitchFamily="34" charset="-120"/>
                        </a:rPr>
                        <a:t>)</a:t>
                      </a:r>
                      <a:endParaRPr lang="zh-TW" alt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3</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502831751"/>
                  </a:ext>
                </a:extLst>
              </a:tr>
              <a:tr h="413007">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3</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rPr>
                        <a:t>王小傑</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en-US" altLang="zh-TW" sz="2000" kern="100" dirty="0">
                          <a:solidFill>
                            <a:schemeClr val="tx1"/>
                          </a:solidFill>
                          <a:effectLst/>
                          <a:latin typeface="微軟正黑體" panose="020B0604030504040204" pitchFamily="34" charset="-120"/>
                          <a:ea typeface="+mn-ea"/>
                          <a:cs typeface="+mn-cs"/>
                        </a:rPr>
                        <a:t>OOO</a:t>
                      </a:r>
                      <a:endParaRPr lang="zh-TW" altLang="en-US" sz="2000" kern="100" dirty="0">
                        <a:solidFill>
                          <a:schemeClr val="tx1"/>
                        </a:solidFill>
                        <a:effectLst/>
                        <a:latin typeface="微軟正黑體" panose="020B0604030504040204" pitchFamily="34" charset="-120"/>
                        <a:ea typeface="+mn-ea"/>
                        <a:cs typeface="+mn-cs"/>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zh-TW" altLang="en-US" sz="2000" kern="100" dirty="0">
                          <a:solidFill>
                            <a:schemeClr val="tx1"/>
                          </a:solidFill>
                          <a:effectLst/>
                          <a:latin typeface="微軟正黑體" panose="020B0604030504040204" pitchFamily="34" charset="-120"/>
                          <a:ea typeface="+mn-ea"/>
                        </a:rPr>
                        <a:t>學</a:t>
                      </a:r>
                      <a:r>
                        <a:rPr lang="en-US" altLang="zh-TW" sz="2000" kern="100" dirty="0">
                          <a:solidFill>
                            <a:schemeClr val="tx1"/>
                          </a:solidFill>
                          <a:effectLst/>
                          <a:latin typeface="微軟正黑體" panose="020B0604030504040204" pitchFamily="34" charset="-120"/>
                          <a:ea typeface="+mn-ea"/>
                        </a:rPr>
                        <a:t>/</a:t>
                      </a:r>
                      <a:r>
                        <a:rPr lang="zh-TW" altLang="en-US" sz="2000" kern="100" dirty="0">
                          <a:solidFill>
                            <a:schemeClr val="tx1"/>
                          </a:solidFill>
                          <a:effectLst/>
                          <a:latin typeface="微軟正黑體" panose="020B0604030504040204" pitchFamily="34" charset="-120"/>
                          <a:ea typeface="+mn-ea"/>
                        </a:rPr>
                        <a:t>碩</a:t>
                      </a:r>
                      <a:r>
                        <a:rPr lang="en-US" altLang="zh-TW" sz="2000" kern="100" dirty="0">
                          <a:solidFill>
                            <a:schemeClr val="tx1"/>
                          </a:solidFill>
                          <a:effectLst/>
                          <a:latin typeface="微軟正黑體" panose="020B0604030504040204" pitchFamily="34" charset="-120"/>
                          <a:ea typeface="+mn-ea"/>
                        </a:rPr>
                        <a:t>/</a:t>
                      </a:r>
                      <a:r>
                        <a:rPr lang="zh-TW" altLang="en-US" sz="2000" kern="100" dirty="0">
                          <a:solidFill>
                            <a:schemeClr val="tx1"/>
                          </a:solidFill>
                          <a:effectLst/>
                          <a:latin typeface="微軟正黑體" panose="020B0604030504040204" pitchFamily="34" charset="-120"/>
                          <a:ea typeface="+mn-ea"/>
                        </a:rPr>
                        <a:t>博士</a:t>
                      </a:r>
                      <a:endParaRPr lang="zh-TW" altLang="zh-TW" sz="2000" kern="100" dirty="0">
                        <a:solidFill>
                          <a:schemeClr val="tx1"/>
                        </a:solidFill>
                        <a:effectLst/>
                        <a:latin typeface="微軟正黑體" panose="020B0604030504040204" pitchFamily="34" charset="-120"/>
                        <a:ea typeface="+mn-ea"/>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zh-TW" altLang="en-US" sz="2000" kern="0" dirty="0">
                          <a:solidFill>
                            <a:schemeClr val="tx1"/>
                          </a:solidFill>
                          <a:effectLst/>
                          <a:latin typeface="微軟正黑體" panose="020B0604030504040204" pitchFamily="34" charset="-120"/>
                          <a:ea typeface="微軟正黑體" panose="020B0604030504040204" pitchFamily="34" charset="-120"/>
                        </a:rPr>
                        <a:t>計畫聯絡人</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4</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70540247"/>
                  </a:ext>
                </a:extLst>
              </a:tr>
              <a:tr h="413007">
                <a:tc>
                  <a:txBody>
                    <a:bodyPr/>
                    <a:lstStyle/>
                    <a:p>
                      <a:pPr algn="ctr" eaLnBrk="0">
                        <a:spcAft>
                          <a:spcPts val="0"/>
                        </a:spcAft>
                      </a:pP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3">
                  <a:txBody>
                    <a:bodyPr/>
                    <a:lstStyle/>
                    <a:p>
                      <a:pPr marL="0" marR="0" indent="0" algn="ctr" defTabSz="457200" rtl="0" eaLnBrk="0" fontAlgn="auto" latinLnBrk="0" hangingPunct="1">
                        <a:lnSpc>
                          <a:spcPct val="100000"/>
                        </a:lnSpc>
                        <a:spcBef>
                          <a:spcPts val="0"/>
                        </a:spcBef>
                        <a:spcAft>
                          <a:spcPts val="0"/>
                        </a:spcAft>
                        <a:buClrTx/>
                        <a:buSzTx/>
                        <a:buFontTx/>
                        <a:buNone/>
                        <a:tabLst/>
                        <a:defRPr/>
                      </a:pPr>
                      <a:r>
                        <a:rPr lang="zh-TW" altLang="en-US" sz="2000" kern="100" dirty="0">
                          <a:solidFill>
                            <a:schemeClr val="tx1"/>
                          </a:solidFill>
                          <a:effectLst/>
                          <a:latin typeface="微軟正黑體" panose="020B0604030504040204" pitchFamily="34" charset="-120"/>
                          <a:ea typeface="微軟正黑體" panose="020B0604030504040204" pitchFamily="34" charset="-120"/>
                        </a:rPr>
                        <a:t>改善小組成員共</a:t>
                      </a:r>
                      <a:r>
                        <a:rPr lang="en-US" altLang="zh-TW" sz="2000" kern="100" dirty="0">
                          <a:solidFill>
                            <a:srgbClr val="FF0000"/>
                          </a:solidFill>
                          <a:effectLst/>
                          <a:latin typeface="微軟正黑體" panose="020B0604030504040204" pitchFamily="34" charset="-120"/>
                          <a:ea typeface="微軟正黑體" panose="020B0604030504040204" pitchFamily="34" charset="-120"/>
                        </a:rPr>
                        <a:t>OO</a:t>
                      </a:r>
                      <a:r>
                        <a:rPr lang="zh-TW" altLang="en-US" sz="2000" kern="100" dirty="0">
                          <a:solidFill>
                            <a:srgbClr val="FF0000"/>
                          </a:solidFill>
                          <a:effectLst/>
                          <a:latin typeface="微軟正黑體" panose="020B0604030504040204" pitchFamily="34" charset="-120"/>
                          <a:ea typeface="微軟正黑體" panose="020B0604030504040204" pitchFamily="34" charset="-120"/>
                        </a:rPr>
                        <a:t>人</a:t>
                      </a:r>
                      <a:r>
                        <a:rPr lang="en-US" altLang="zh-TW" sz="2000" kern="100" dirty="0">
                          <a:solidFill>
                            <a:srgbClr val="FF0000"/>
                          </a:solidFill>
                          <a:effectLst/>
                          <a:latin typeface="微軟正黑體" panose="020B0604030504040204" pitchFamily="34" charset="-120"/>
                          <a:ea typeface="微軟正黑體" panose="020B0604030504040204" pitchFamily="34" charset="-120"/>
                        </a:rPr>
                        <a:t>(</a:t>
                      </a:r>
                      <a:r>
                        <a:rPr lang="zh-TW" altLang="en-US" sz="2000" kern="100" dirty="0">
                          <a:solidFill>
                            <a:srgbClr val="FF0000"/>
                          </a:solidFill>
                          <a:effectLst/>
                          <a:latin typeface="微軟正黑體" panose="020B0604030504040204" pitchFamily="34" charset="-120"/>
                          <a:ea typeface="微軟正黑體" panose="020B0604030504040204" pitchFamily="34" charset="-120"/>
                        </a:rPr>
                        <a:t>註</a:t>
                      </a:r>
                      <a:r>
                        <a:rPr lang="en-US" altLang="zh-TW" sz="2000" kern="100" dirty="0">
                          <a:solidFill>
                            <a:srgbClr val="FF0000"/>
                          </a:solidFill>
                          <a:effectLst/>
                          <a:latin typeface="微軟正黑體" panose="020B0604030504040204" pitchFamily="34" charset="-120"/>
                          <a:ea typeface="微軟正黑體" panose="020B0604030504040204" pitchFamily="34" charset="-120"/>
                        </a:rPr>
                        <a:t>)</a:t>
                      </a:r>
                      <a:endParaRPr lang="zh-TW" altLang="zh-TW" sz="2000" kern="100" dirty="0">
                        <a:solidFill>
                          <a:srgbClr val="FF0000"/>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algn="ctr" defTabSz="457200" rtl="0" eaLnBrk="0" latinLnBrk="0" hangingPunct="1">
                        <a:spcAft>
                          <a:spcPts val="0"/>
                        </a:spcAft>
                      </a:pPr>
                      <a:endParaRPr lang="zh-TW" altLang="en-US" sz="20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algn="ctr" eaLnBrk="0">
                        <a:spcAft>
                          <a:spcPts val="0"/>
                        </a:spcAft>
                      </a:pPr>
                      <a:endParaRPr lang="zh-TW" altLang="zh-TW" sz="2000" kern="100" dirty="0">
                        <a:solidFill>
                          <a:schemeClr val="tx1"/>
                        </a:solidFill>
                        <a:effectLst/>
                        <a:latin typeface="微軟正黑體" panose="020B0604030504040204" pitchFamily="34" charset="-120"/>
                        <a:ea typeface="+mn-ea"/>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zh-TW" altLang="en-US" sz="2000" kern="0" dirty="0">
                          <a:solidFill>
                            <a:schemeClr val="tx1"/>
                          </a:solidFill>
                          <a:effectLst/>
                          <a:latin typeface="微軟正黑體" panose="020B0604030504040204" pitchFamily="34" charset="-120"/>
                          <a:ea typeface="+mn-ea"/>
                        </a:rPr>
                        <a:t>改善小組成員</a:t>
                      </a:r>
                      <a:endParaRPr lang="zh-TW" altLang="zh-TW" sz="2000" kern="100" dirty="0">
                        <a:solidFill>
                          <a:schemeClr val="tx1"/>
                        </a:solidFill>
                        <a:effectLst/>
                        <a:latin typeface="微軟正黑體" panose="020B0604030504040204" pitchFamily="34" charset="-120"/>
                        <a:ea typeface="+mn-ea"/>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7</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212378004"/>
                  </a:ext>
                </a:extLst>
              </a:tr>
              <a:tr h="413007">
                <a:tc gridSpan="5">
                  <a:txBody>
                    <a:bodyPr/>
                    <a:lstStyle/>
                    <a:p>
                      <a:pPr algn="r" eaLnBrk="0">
                        <a:spcAft>
                          <a:spcPts val="0"/>
                        </a:spcAft>
                      </a:pPr>
                      <a:r>
                        <a:rPr lang="zh-TW" sz="2000" kern="0" dirty="0">
                          <a:solidFill>
                            <a:schemeClr val="tx1"/>
                          </a:solidFill>
                          <a:effectLst/>
                          <a:latin typeface="微軟正黑體" panose="020B0604030504040204" pitchFamily="34" charset="-120"/>
                          <a:ea typeface="微軟正黑體" panose="020B0604030504040204" pitchFamily="34" charset="-120"/>
                        </a:rPr>
                        <a:t>合　　計</a:t>
                      </a:r>
                      <a:r>
                        <a:rPr lang="en-US" sz="2000" kern="0" dirty="0">
                          <a:solidFill>
                            <a:schemeClr val="tx1"/>
                          </a:solidFill>
                          <a:effectLst/>
                          <a:latin typeface="微軟正黑體" panose="020B0604030504040204" pitchFamily="34" charset="-120"/>
                          <a:ea typeface="微軟正黑體" panose="020B0604030504040204" pitchFamily="34" charset="-120"/>
                        </a:rPr>
                        <a:t> </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15</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3" name="矩形 12">
            <a:extLst>
              <a:ext uri="{FF2B5EF4-FFF2-40B4-BE49-F238E27FC236}">
                <a16:creationId xmlns:a16="http://schemas.microsoft.com/office/drawing/2014/main" id="{40A4B943-71CF-44AC-9657-7F6467FAB433}"/>
              </a:ext>
            </a:extLst>
          </p:cNvPr>
          <p:cNvSpPr/>
          <p:nvPr/>
        </p:nvSpPr>
        <p:spPr>
          <a:xfrm>
            <a:off x="925844" y="989631"/>
            <a:ext cx="5690856" cy="578492"/>
          </a:xfrm>
          <a:prstGeom prst="rect">
            <a:avLst/>
          </a:prstGeom>
        </p:spPr>
        <p:txBody>
          <a:bodyPr wrap="square">
            <a:spAutoFit/>
          </a:bodyPr>
          <a:lstStyle/>
          <a:p>
            <a:pPr>
              <a:lnSpc>
                <a:spcPct val="150000"/>
              </a:lnSpc>
            </a:pPr>
            <a:r>
              <a:rPr lang="zh-TW" altLang="en-US" sz="2400" dirty="0">
                <a:latin typeface="+mn-ea"/>
              </a:rPr>
              <a:t>申請單位投入人力規畫</a:t>
            </a:r>
            <a:endParaRPr lang="en-US" altLang="zh-TW" sz="2400" dirty="0">
              <a:latin typeface="+mn-ea"/>
            </a:endParaRPr>
          </a:p>
        </p:txBody>
      </p:sp>
      <p:sp>
        <p:nvSpPr>
          <p:cNvPr id="11" name="語音泡泡: 矩形 10">
            <a:extLst>
              <a:ext uri="{FF2B5EF4-FFF2-40B4-BE49-F238E27FC236}">
                <a16:creationId xmlns:a16="http://schemas.microsoft.com/office/drawing/2014/main" id="{56DC0C37-A69D-4370-B5C6-FC35F84DB616}"/>
              </a:ext>
            </a:extLst>
          </p:cNvPr>
          <p:cNvSpPr/>
          <p:nvPr/>
        </p:nvSpPr>
        <p:spPr>
          <a:xfrm>
            <a:off x="7231565" y="235789"/>
            <a:ext cx="4761722" cy="1155790"/>
          </a:xfrm>
          <a:prstGeom prst="wedgeRectCallout">
            <a:avLst>
              <a:gd name="adj1" fmla="val -59845"/>
              <a:gd name="adj2" fmla="val 56031"/>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dirty="0">
                <a:solidFill>
                  <a:srgbClr val="FF0000"/>
                </a:solidFill>
              </a:rPr>
              <a:t>請列出計畫執行主要人力，包括計畫主持人、計畫聯絡人、改善小組組長、數位改善人員</a:t>
            </a:r>
            <a:endParaRPr lang="en-US" altLang="zh-TW" b="1" dirty="0">
              <a:solidFill>
                <a:srgbClr val="FF0000"/>
              </a:solidFill>
            </a:endParaRPr>
          </a:p>
        </p:txBody>
      </p:sp>
      <p:sp>
        <p:nvSpPr>
          <p:cNvPr id="4" name="文字方塊 3">
            <a:extLst>
              <a:ext uri="{FF2B5EF4-FFF2-40B4-BE49-F238E27FC236}">
                <a16:creationId xmlns:a16="http://schemas.microsoft.com/office/drawing/2014/main" id="{E9CF6345-F987-EA11-145F-5E5358EC304D}"/>
              </a:ext>
            </a:extLst>
          </p:cNvPr>
          <p:cNvSpPr txBox="1"/>
          <p:nvPr/>
        </p:nvSpPr>
        <p:spPr>
          <a:xfrm>
            <a:off x="925844" y="4926817"/>
            <a:ext cx="8947361" cy="923330"/>
          </a:xfrm>
          <a:prstGeom prst="rect">
            <a:avLst/>
          </a:prstGeom>
          <a:noFill/>
        </p:spPr>
        <p:txBody>
          <a:bodyPr wrap="square" rtlCol="0">
            <a:spAutoFit/>
          </a:bodyPr>
          <a:lstStyle/>
          <a:p>
            <a:r>
              <a:rPr lang="zh-TW" altLang="en-US" dirty="0">
                <a:solidFill>
                  <a:srgbClr val="FF0000"/>
                </a:solidFill>
              </a:rPr>
              <a:t>註：</a:t>
            </a:r>
            <a:endParaRPr lang="en-US" altLang="zh-TW" dirty="0">
              <a:solidFill>
                <a:srgbClr val="FF0000"/>
              </a:solidFill>
            </a:endParaRPr>
          </a:p>
          <a:p>
            <a:r>
              <a:rPr lang="en-US" altLang="zh-TW" dirty="0">
                <a:solidFill>
                  <a:srgbClr val="FF0000"/>
                </a:solidFill>
              </a:rPr>
              <a:t>1.</a:t>
            </a:r>
            <a:r>
              <a:rPr lang="zh-TW" altLang="en-US" dirty="0">
                <a:solidFill>
                  <a:srgbClr val="FF0000"/>
                </a:solidFill>
              </a:rPr>
              <a:t>改善小組成員名單，請以附件方式另列之</a:t>
            </a:r>
            <a:endParaRPr lang="en-US" altLang="zh-TW" dirty="0">
              <a:solidFill>
                <a:srgbClr val="FF0000"/>
              </a:solidFill>
            </a:endParaRPr>
          </a:p>
          <a:p>
            <a:r>
              <a:rPr lang="en-US" altLang="zh-TW" dirty="0">
                <a:solidFill>
                  <a:srgbClr val="FF0000"/>
                </a:solidFill>
              </a:rPr>
              <a:t>2.</a:t>
            </a:r>
            <a:r>
              <a:rPr lang="ja-JP" altLang="en-US" dirty="0">
                <a:solidFill>
                  <a:srgbClr val="FF0000"/>
                </a:solidFill>
              </a:rPr>
              <a:t> </a:t>
            </a:r>
            <a:r>
              <a:rPr lang="zh-TW" altLang="en-US" dirty="0">
                <a:solidFill>
                  <a:srgbClr val="FF0000"/>
                </a:solidFill>
              </a:rPr>
              <a:t>「預估投入總人月」請於計畫審查會後，依核配到的補助款再進行調整</a:t>
            </a:r>
          </a:p>
        </p:txBody>
      </p:sp>
      <p:sp>
        <p:nvSpPr>
          <p:cNvPr id="2" name="投影片編號版面配置區 1">
            <a:extLst>
              <a:ext uri="{FF2B5EF4-FFF2-40B4-BE49-F238E27FC236}">
                <a16:creationId xmlns:a16="http://schemas.microsoft.com/office/drawing/2014/main" id="{DF788021-A100-56F0-4491-2AEE8961B276}"/>
              </a:ext>
            </a:extLst>
          </p:cNvPr>
          <p:cNvSpPr>
            <a:spLocks noGrp="1"/>
          </p:cNvSpPr>
          <p:nvPr>
            <p:ph type="sldNum" sz="quarter" idx="12"/>
          </p:nvPr>
        </p:nvSpPr>
        <p:spPr/>
        <p:txBody>
          <a:bodyPr/>
          <a:lstStyle/>
          <a:p>
            <a:fld id="{B7B050B3-4E47-4544-A6D7-1E04C4A77E41}" type="slidenum">
              <a:rPr lang="zh-TW" altLang="en-US" smtClean="0"/>
              <a:pPr/>
              <a:t>15</a:t>
            </a:fld>
            <a:endParaRPr lang="zh-TW" altLang="en-US"/>
          </a:p>
        </p:txBody>
      </p:sp>
    </p:spTree>
    <p:extLst>
      <p:ext uri="{BB962C8B-B14F-4D97-AF65-F5344CB8AC3E}">
        <p14:creationId xmlns:p14="http://schemas.microsoft.com/office/powerpoint/2010/main" val="892216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0CAAE650-F351-DC1F-2E4D-C58654D7311C}"/>
              </a:ext>
            </a:extLst>
          </p:cNvPr>
          <p:cNvSpPr/>
          <p:nvPr/>
        </p:nvSpPr>
        <p:spPr>
          <a:xfrm>
            <a:off x="441300" y="281745"/>
            <a:ext cx="7062586" cy="707886"/>
          </a:xfrm>
          <a:prstGeom prst="rect">
            <a:avLst/>
          </a:prstGeom>
        </p:spPr>
        <p:txBody>
          <a:bodyPr wrap="square" anchor="ctr">
            <a:spAutoFit/>
          </a:bodyPr>
          <a:lstStyle/>
          <a:p>
            <a:r>
              <a:rPr lang="zh-TW" altLang="en-US" sz="4000" b="1" dirty="0">
                <a:latin typeface="+mn-ea"/>
              </a:rPr>
              <a:t>七、改善小組成員人力規劃</a:t>
            </a:r>
          </a:p>
        </p:txBody>
      </p:sp>
      <p:sp>
        <p:nvSpPr>
          <p:cNvPr id="6" name="文字方塊 5">
            <a:extLst>
              <a:ext uri="{FF2B5EF4-FFF2-40B4-BE49-F238E27FC236}">
                <a16:creationId xmlns:a16="http://schemas.microsoft.com/office/drawing/2014/main" id="{A9B688A3-F4A9-FFFF-9EE2-684759F8DC81}"/>
              </a:ext>
            </a:extLst>
          </p:cNvPr>
          <p:cNvSpPr txBox="1"/>
          <p:nvPr/>
        </p:nvSpPr>
        <p:spPr>
          <a:xfrm>
            <a:off x="441300" y="989631"/>
            <a:ext cx="10583346" cy="369332"/>
          </a:xfrm>
          <a:prstGeom prst="rect">
            <a:avLst/>
          </a:prstGeom>
          <a:noFill/>
        </p:spPr>
        <p:txBody>
          <a:bodyPr wrap="none" rtlCol="0">
            <a:spAutoFit/>
          </a:bodyPr>
          <a:lstStyle/>
          <a:p>
            <a:r>
              <a:rPr lang="zh-TW" altLang="en-US" sz="1800" kern="100" dirty="0">
                <a:solidFill>
                  <a:schemeClr val="tx1"/>
                </a:solidFill>
                <a:effectLst/>
                <a:latin typeface="微軟正黑體" panose="020B0604030504040204" pitchFamily="34" charset="-120"/>
                <a:ea typeface="微軟正黑體" panose="020B0604030504040204" pitchFamily="34" charset="-120"/>
              </a:rPr>
              <a:t>改善小組成員附件</a:t>
            </a:r>
            <a:r>
              <a:rPr lang="en-US" altLang="zh-TW" sz="1800" kern="100" dirty="0">
                <a:solidFill>
                  <a:schemeClr val="tx1"/>
                </a:solidFill>
                <a:effectLst/>
                <a:latin typeface="微軟正黑體" panose="020B0604030504040204" pitchFamily="34" charset="-120"/>
                <a:ea typeface="微軟正黑體" panose="020B0604030504040204" pitchFamily="34" charset="-120"/>
              </a:rPr>
              <a:t>(</a:t>
            </a:r>
            <a:r>
              <a:rPr lang="zh-TW" altLang="en-US" dirty="0">
                <a:solidFill>
                  <a:srgbClr val="FF0000"/>
                </a:solidFill>
              </a:rPr>
              <a:t>改善小組名單所列的參與人員，無需呈現全名，故無需提供個資同意書</a:t>
            </a:r>
            <a:r>
              <a:rPr lang="en-US" altLang="zh-TW" dirty="0">
                <a:solidFill>
                  <a:srgbClr val="FF0000"/>
                </a:solidFill>
              </a:rPr>
              <a:t>(</a:t>
            </a:r>
            <a:r>
              <a:rPr lang="zh-TW" altLang="en-US" dirty="0">
                <a:solidFill>
                  <a:srgbClr val="FF0000"/>
                </a:solidFill>
              </a:rPr>
              <a:t>例：王</a:t>
            </a:r>
            <a:r>
              <a:rPr lang="en-US" altLang="zh-TW" dirty="0">
                <a:solidFill>
                  <a:srgbClr val="FF0000"/>
                </a:solidFill>
              </a:rPr>
              <a:t>O</a:t>
            </a:r>
            <a:r>
              <a:rPr lang="zh-TW" altLang="en-US" dirty="0">
                <a:solidFill>
                  <a:srgbClr val="FF0000"/>
                </a:solidFill>
              </a:rPr>
              <a:t>明</a:t>
            </a:r>
            <a:r>
              <a:rPr lang="en-US" altLang="zh-TW" dirty="0">
                <a:solidFill>
                  <a:srgbClr val="FF0000"/>
                </a:solidFill>
              </a:rPr>
              <a:t>)</a:t>
            </a:r>
            <a:r>
              <a:rPr lang="en-US" altLang="zh-TW" sz="1800" kern="100" dirty="0">
                <a:solidFill>
                  <a:schemeClr val="tx1"/>
                </a:solidFill>
                <a:effectLst/>
                <a:latin typeface="微軟正黑體" panose="020B0604030504040204" pitchFamily="34" charset="-120"/>
                <a:ea typeface="微軟正黑體" panose="020B0604030504040204" pitchFamily="34" charset="-120"/>
              </a:rPr>
              <a:t>)</a:t>
            </a:r>
            <a:endParaRPr lang="zh-TW" altLang="en-US" dirty="0"/>
          </a:p>
        </p:txBody>
      </p:sp>
      <p:sp>
        <p:nvSpPr>
          <p:cNvPr id="2" name="投影片編號版面配置區 1">
            <a:extLst>
              <a:ext uri="{FF2B5EF4-FFF2-40B4-BE49-F238E27FC236}">
                <a16:creationId xmlns:a16="http://schemas.microsoft.com/office/drawing/2014/main" id="{38CEB684-F19A-BEEB-FC76-10BAD3444CE9}"/>
              </a:ext>
            </a:extLst>
          </p:cNvPr>
          <p:cNvSpPr>
            <a:spLocks noGrp="1"/>
          </p:cNvSpPr>
          <p:nvPr>
            <p:ph type="sldNum" sz="quarter" idx="12"/>
          </p:nvPr>
        </p:nvSpPr>
        <p:spPr/>
        <p:txBody>
          <a:bodyPr/>
          <a:lstStyle/>
          <a:p>
            <a:fld id="{B7B050B3-4E47-4544-A6D7-1E04C4A77E41}" type="slidenum">
              <a:rPr lang="zh-TW" altLang="en-US" smtClean="0"/>
              <a:pPr/>
              <a:t>16</a:t>
            </a:fld>
            <a:endParaRPr lang="zh-TW" altLang="en-US"/>
          </a:p>
        </p:txBody>
      </p:sp>
    </p:spTree>
    <p:extLst>
      <p:ext uri="{BB962C8B-B14F-4D97-AF65-F5344CB8AC3E}">
        <p14:creationId xmlns:p14="http://schemas.microsoft.com/office/powerpoint/2010/main" val="3227055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BE33E832-3147-4E92-88D2-16F26837E21C}"/>
              </a:ext>
            </a:extLst>
          </p:cNvPr>
          <p:cNvSpPr/>
          <p:nvPr/>
        </p:nvSpPr>
        <p:spPr>
          <a:xfrm>
            <a:off x="412271" y="225347"/>
            <a:ext cx="7062586" cy="707886"/>
          </a:xfrm>
          <a:prstGeom prst="rect">
            <a:avLst/>
          </a:prstGeom>
        </p:spPr>
        <p:txBody>
          <a:bodyPr wrap="square">
            <a:spAutoFit/>
          </a:bodyPr>
          <a:lstStyle/>
          <a:p>
            <a:r>
              <a:rPr lang="zh-TW" altLang="en-US" sz="4000" b="1" dirty="0">
                <a:latin typeface="+mn-ea"/>
              </a:rPr>
              <a:t>八、經費分配</a:t>
            </a:r>
          </a:p>
        </p:txBody>
      </p:sp>
      <p:graphicFrame>
        <p:nvGraphicFramePr>
          <p:cNvPr id="10" name="表格 9"/>
          <p:cNvGraphicFramePr>
            <a:graphicFrameLocks noGrp="1"/>
          </p:cNvGraphicFramePr>
          <p:nvPr>
            <p:extLst>
              <p:ext uri="{D42A27DB-BD31-4B8C-83A1-F6EECF244321}">
                <p14:modId xmlns:p14="http://schemas.microsoft.com/office/powerpoint/2010/main" val="824952684"/>
              </p:ext>
            </p:extLst>
          </p:nvPr>
        </p:nvGraphicFramePr>
        <p:xfrm>
          <a:off x="638774" y="1786151"/>
          <a:ext cx="10954811" cy="3583941"/>
        </p:xfrm>
        <a:graphic>
          <a:graphicData uri="http://schemas.openxmlformats.org/drawingml/2006/table">
            <a:tbl>
              <a:tblPr/>
              <a:tblGrid>
                <a:gridCol w="3547333">
                  <a:extLst>
                    <a:ext uri="{9D8B030D-6E8A-4147-A177-3AD203B41FA5}">
                      <a16:colId xmlns:a16="http://schemas.microsoft.com/office/drawing/2014/main" val="20000"/>
                    </a:ext>
                  </a:extLst>
                </a:gridCol>
                <a:gridCol w="1988681">
                  <a:extLst>
                    <a:ext uri="{9D8B030D-6E8A-4147-A177-3AD203B41FA5}">
                      <a16:colId xmlns:a16="http://schemas.microsoft.com/office/drawing/2014/main" val="20001"/>
                    </a:ext>
                  </a:extLst>
                </a:gridCol>
                <a:gridCol w="2079979">
                  <a:extLst>
                    <a:ext uri="{9D8B030D-6E8A-4147-A177-3AD203B41FA5}">
                      <a16:colId xmlns:a16="http://schemas.microsoft.com/office/drawing/2014/main" val="20002"/>
                    </a:ext>
                  </a:extLst>
                </a:gridCol>
                <a:gridCol w="2080470">
                  <a:extLst>
                    <a:ext uri="{9D8B030D-6E8A-4147-A177-3AD203B41FA5}">
                      <a16:colId xmlns:a16="http://schemas.microsoft.com/office/drawing/2014/main" val="20003"/>
                    </a:ext>
                  </a:extLst>
                </a:gridCol>
                <a:gridCol w="1258348">
                  <a:extLst>
                    <a:ext uri="{9D8B030D-6E8A-4147-A177-3AD203B41FA5}">
                      <a16:colId xmlns:a16="http://schemas.microsoft.com/office/drawing/2014/main" val="20004"/>
                    </a:ext>
                  </a:extLst>
                </a:gridCol>
              </a:tblGrid>
              <a:tr h="0">
                <a:tc rowSpan="2">
                  <a:txBody>
                    <a:bodyPr/>
                    <a:lstStyle/>
                    <a:p>
                      <a:pPr marL="0" indent="0" algn="ctr">
                        <a:spcAft>
                          <a:spcPts val="0"/>
                        </a:spcAft>
                      </a:pPr>
                      <a:r>
                        <a:rPr lang="zh-TW" sz="2000" b="1" kern="100" dirty="0">
                          <a:solidFill>
                            <a:schemeClr val="tx1"/>
                          </a:solidFill>
                          <a:latin typeface="+mn-ea"/>
                          <a:ea typeface="+mn-ea"/>
                          <a:cs typeface="Times New Roman"/>
                        </a:rPr>
                        <a:t>會計科目</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gridSpan="4">
                  <a:txBody>
                    <a:bodyPr/>
                    <a:lstStyle/>
                    <a:p>
                      <a:pPr marL="304800" algn="ctr">
                        <a:spcAft>
                          <a:spcPts val="0"/>
                        </a:spcAft>
                      </a:pPr>
                      <a:r>
                        <a:rPr lang="zh-TW" sz="2000" b="1" kern="100" dirty="0">
                          <a:solidFill>
                            <a:schemeClr val="tx1"/>
                          </a:solidFill>
                          <a:latin typeface="+mn-ea"/>
                          <a:ea typeface="+mn-ea"/>
                          <a:cs typeface="Times New Roman"/>
                        </a:rPr>
                        <a:t>預算數</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0">
                <a:tc vMerge="1">
                  <a:txBody>
                    <a:bodyPr/>
                    <a:lstStyle/>
                    <a:p>
                      <a:endParaRPr lang="zh-TW" altLang="en-US"/>
                    </a:p>
                  </a:txBody>
                  <a:tcPr/>
                </a:tc>
                <a:tc>
                  <a:txBody>
                    <a:bodyPr/>
                    <a:lstStyle/>
                    <a:p>
                      <a:pPr marL="0" indent="0" algn="ctr">
                        <a:spcAft>
                          <a:spcPts val="0"/>
                        </a:spcAft>
                      </a:pPr>
                      <a:r>
                        <a:rPr lang="zh-HK" sz="2000" b="1" kern="100" dirty="0">
                          <a:solidFill>
                            <a:schemeClr val="tx1"/>
                          </a:solidFill>
                          <a:latin typeface="+mn-ea"/>
                          <a:ea typeface="+mn-ea"/>
                          <a:cs typeface="Times New Roman"/>
                        </a:rPr>
                        <a:t>補助款</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pPr>
                      <a:r>
                        <a:rPr lang="zh-HK" sz="2000" b="1" kern="100" dirty="0">
                          <a:solidFill>
                            <a:schemeClr val="tx1"/>
                          </a:solidFill>
                          <a:latin typeface="+mn-ea"/>
                          <a:ea typeface="+mn-ea"/>
                          <a:cs typeface="Times New Roman"/>
                        </a:rPr>
                        <a:t>自籌款</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tabLst/>
                      </a:pPr>
                      <a:r>
                        <a:rPr lang="zh-HK" sz="2000" b="1" kern="100" dirty="0">
                          <a:solidFill>
                            <a:schemeClr val="tx1"/>
                          </a:solidFill>
                          <a:latin typeface="+mn-ea"/>
                          <a:ea typeface="+mn-ea"/>
                          <a:cs typeface="Times New Roman"/>
                        </a:rPr>
                        <a:t>合計</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1588" indent="0" algn="ctr">
                        <a:spcAft>
                          <a:spcPts val="0"/>
                        </a:spcAft>
                      </a:pPr>
                      <a:r>
                        <a:rPr lang="en-US" sz="2000" b="1" kern="100" dirty="0">
                          <a:solidFill>
                            <a:schemeClr val="tx1"/>
                          </a:solidFill>
                          <a:latin typeface="+mn-ea"/>
                          <a:ea typeface="+mn-ea"/>
                          <a:cs typeface="Times New Roman"/>
                        </a:rPr>
                        <a:t>%</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1"/>
                  </a:ext>
                </a:extLst>
              </a:tr>
              <a:tr h="0">
                <a:tc>
                  <a:txBody>
                    <a:bodyPr/>
                    <a:lstStyle/>
                    <a:p>
                      <a:pPr marL="354013" indent="-354013">
                        <a:lnSpc>
                          <a:spcPts val="2500"/>
                        </a:lnSpc>
                        <a:spcAft>
                          <a:spcPts val="0"/>
                        </a:spcAft>
                      </a:pPr>
                      <a:r>
                        <a:rPr lang="en-US" sz="1800" kern="100" dirty="0">
                          <a:solidFill>
                            <a:schemeClr val="tx1"/>
                          </a:solidFill>
                          <a:latin typeface="+mn-ea"/>
                          <a:ea typeface="+mn-ea"/>
                          <a:cs typeface="Times New Roman"/>
                        </a:rPr>
                        <a:t> 1.</a:t>
                      </a:r>
                      <a:r>
                        <a:rPr lang="zh-TW" altLang="en-US" sz="1800" kern="100" dirty="0">
                          <a:solidFill>
                            <a:schemeClr val="tx1"/>
                          </a:solidFill>
                          <a:latin typeface="+mn-ea"/>
                          <a:ea typeface="+mn-ea"/>
                          <a:cs typeface="Times New Roman"/>
                        </a:rPr>
                        <a:t>人事費</a:t>
                      </a:r>
                      <a:r>
                        <a:rPr lang="zh-TW" sz="1800" kern="100" dirty="0">
                          <a:solidFill>
                            <a:schemeClr val="tx1"/>
                          </a:solidFill>
                          <a:latin typeface="+mn-ea"/>
                          <a:ea typeface="+mn-ea"/>
                          <a:cs typeface="Times New Roman"/>
                        </a:rPr>
                        <a:t>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200,000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200,000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400,000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ctr" defTabSz="457200" rtl="0" eaLnBrk="1" latinLnBrk="0" hangingPunct="1">
                        <a:spcAft>
                          <a:spcPts val="0"/>
                        </a:spcAft>
                      </a:pPr>
                      <a:r>
                        <a:rPr lang="en-US" altLang="zh-TW" sz="1800" kern="100" dirty="0">
                          <a:solidFill>
                            <a:schemeClr val="tx1"/>
                          </a:solidFill>
                          <a:latin typeface="+mn-ea"/>
                          <a:ea typeface="+mn-ea"/>
                          <a:cs typeface="Times New Roman"/>
                        </a:rPr>
                        <a:t>40%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0">
                <a:tc>
                  <a:txBody>
                    <a:bodyPr/>
                    <a:lstStyle/>
                    <a:p>
                      <a:pPr marL="261938" indent="-261938">
                        <a:lnSpc>
                          <a:spcPts val="2500"/>
                        </a:lnSpc>
                        <a:spcAft>
                          <a:spcPts val="0"/>
                        </a:spcAft>
                      </a:pPr>
                      <a:r>
                        <a:rPr lang="en-US" sz="1800" kern="100" dirty="0">
                          <a:solidFill>
                            <a:schemeClr val="tx1"/>
                          </a:solidFill>
                          <a:latin typeface="+mn-ea"/>
                          <a:ea typeface="+mn-ea"/>
                          <a:cs typeface="Times New Roman"/>
                        </a:rPr>
                        <a:t> 2.</a:t>
                      </a:r>
                      <a:r>
                        <a:rPr lang="zh-TW" altLang="en-US" sz="1800" kern="100" dirty="0">
                          <a:solidFill>
                            <a:schemeClr val="tx1"/>
                          </a:solidFill>
                          <a:latin typeface="+mn-ea"/>
                          <a:ea typeface="+mn-ea"/>
                          <a:cs typeface="Times New Roman"/>
                        </a:rPr>
                        <a:t>消耗性器材及原材料費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50,000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50,000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100,000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ctr" defTabSz="457200" rtl="0" eaLnBrk="1" latinLnBrk="0" hangingPunct="1">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6"/>
                  </a:ext>
                </a:extLst>
              </a:tr>
              <a:tr h="0">
                <a:tc>
                  <a:txBody>
                    <a:bodyPr/>
                    <a:lstStyle/>
                    <a:p>
                      <a:pPr marL="261938" indent="-174625">
                        <a:lnSpc>
                          <a:spcPts val="1800"/>
                        </a:lnSpc>
                        <a:spcAft>
                          <a:spcPts val="0"/>
                        </a:spcAft>
                      </a:pPr>
                      <a:r>
                        <a:rPr lang="en-US" sz="1800" kern="100" dirty="0">
                          <a:solidFill>
                            <a:schemeClr val="tx1"/>
                          </a:solidFill>
                          <a:latin typeface="+mn-ea"/>
                          <a:ea typeface="+mn-ea"/>
                          <a:cs typeface="Times New Roman"/>
                        </a:rPr>
                        <a:t>3.</a:t>
                      </a:r>
                      <a:r>
                        <a:rPr lang="zh-TW" altLang="en-US" sz="1800" kern="100" dirty="0">
                          <a:solidFill>
                            <a:schemeClr val="tx1"/>
                          </a:solidFill>
                          <a:latin typeface="+mn-ea"/>
                          <a:ea typeface="+mn-ea"/>
                          <a:cs typeface="Times New Roman"/>
                        </a:rPr>
                        <a:t>業務費</a:t>
                      </a:r>
                      <a:endParaRPr 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250,000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250,000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b="1" kern="100" dirty="0">
                          <a:solidFill>
                            <a:srgbClr val="FF0000"/>
                          </a:solidFill>
                          <a:latin typeface="+mn-ea"/>
                          <a:ea typeface="+mn-ea"/>
                          <a:cs typeface="Times New Roman"/>
                        </a:rPr>
                        <a:t>500,000</a:t>
                      </a:r>
                      <a:endParaRPr lang="en-US" sz="1800" b="1" kern="100" dirty="0">
                        <a:solidFill>
                          <a:srgbClr val="FF0000"/>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ctr" defTabSz="457200" rtl="0" eaLnBrk="1" latinLnBrk="0" hangingPunct="1">
                        <a:spcAft>
                          <a:spcPts val="0"/>
                        </a:spcAft>
                      </a:pPr>
                      <a:r>
                        <a:rPr lang="en-US" altLang="zh-TW" sz="1800" kern="100" dirty="0">
                          <a:solidFill>
                            <a:schemeClr val="tx1"/>
                          </a:solidFill>
                          <a:latin typeface="+mn-ea"/>
                          <a:ea typeface="+mn-ea"/>
                          <a:cs typeface="Times New Roman"/>
                        </a:rPr>
                        <a:t>50%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8"/>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r>
                        <a:rPr lang="en-US" altLang="zh-TW" sz="1800" kern="100" dirty="0">
                          <a:solidFill>
                            <a:schemeClr val="tx1"/>
                          </a:solidFill>
                          <a:latin typeface="+mn-ea"/>
                          <a:ea typeface="+mn-ea"/>
                          <a:cs typeface="Times New Roman"/>
                        </a:rPr>
                        <a:t>(1)</a:t>
                      </a:r>
                      <a:r>
                        <a:rPr lang="zh-TW" altLang="zh-TW" sz="1800" kern="100" dirty="0">
                          <a:solidFill>
                            <a:schemeClr val="tx1"/>
                          </a:solidFill>
                          <a:latin typeface="+mn-ea"/>
                          <a:ea typeface="+mn-ea"/>
                          <a:cs typeface="Times New Roman"/>
                        </a:rPr>
                        <a:t>委託勞務費</a:t>
                      </a:r>
                      <a:r>
                        <a:rPr lang="en-US" altLang="zh-TW" sz="1800" kern="100" dirty="0">
                          <a:solidFill>
                            <a:schemeClr val="tx1"/>
                          </a:solidFill>
                          <a:latin typeface="+mn-ea"/>
                          <a:ea typeface="+mn-ea"/>
                          <a:cs typeface="Times New Roman"/>
                        </a:rPr>
                        <a:t>(TPS</a:t>
                      </a:r>
                      <a:r>
                        <a:rPr lang="zh-TW" altLang="en-US" sz="1800" kern="100" dirty="0">
                          <a:solidFill>
                            <a:schemeClr val="tx1"/>
                          </a:solidFill>
                          <a:latin typeface="+mn-ea"/>
                          <a:ea typeface="+mn-ea"/>
                          <a:cs typeface="Times New Roman"/>
                        </a:rPr>
                        <a:t>輔導顧問</a:t>
                      </a:r>
                      <a:r>
                        <a:rPr lang="en-US" altLang="zh-TW" sz="1800" kern="100" dirty="0">
                          <a:solidFill>
                            <a:schemeClr val="tx1"/>
                          </a:solidFill>
                          <a:latin typeface="+mn-ea"/>
                          <a:ea typeface="+mn-ea"/>
                          <a:cs typeface="Times New Roman"/>
                        </a:rPr>
                        <a:t>)</a:t>
                      </a: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r>
                        <a:rPr lang="en-US" altLang="zh-TW" sz="1800" kern="100" dirty="0">
                          <a:solidFill>
                            <a:schemeClr val="tx1"/>
                          </a:solidFill>
                          <a:latin typeface="+mn-ea"/>
                          <a:ea typeface="+mn-ea"/>
                          <a:cs typeface="Times New Roman"/>
                        </a:rPr>
                        <a:t>(2)</a:t>
                      </a:r>
                      <a:r>
                        <a:rPr lang="zh-TW" altLang="zh-TW" sz="1800" kern="100" dirty="0">
                          <a:solidFill>
                            <a:schemeClr val="tx1"/>
                          </a:solidFill>
                          <a:latin typeface="+mn-ea"/>
                          <a:ea typeface="+mn-ea"/>
                          <a:cs typeface="Times New Roman"/>
                        </a:rPr>
                        <a:t>委託勞務費</a:t>
                      </a:r>
                      <a:r>
                        <a:rPr lang="en-US" altLang="zh-TW" sz="1800" kern="100" dirty="0">
                          <a:solidFill>
                            <a:schemeClr val="tx1"/>
                          </a:solidFill>
                          <a:latin typeface="+mn-ea"/>
                          <a:ea typeface="+mn-ea"/>
                          <a:cs typeface="Times New Roman"/>
                        </a:rPr>
                        <a:t>(TPS</a:t>
                      </a:r>
                      <a:r>
                        <a:rPr lang="zh-TW" altLang="en-US" sz="1800" kern="100" dirty="0">
                          <a:solidFill>
                            <a:schemeClr val="tx1"/>
                          </a:solidFill>
                          <a:latin typeface="+mn-ea"/>
                          <a:ea typeface="+mn-ea"/>
                          <a:cs typeface="Times New Roman"/>
                        </a:rPr>
                        <a:t>輔導管顧公司</a:t>
                      </a:r>
                      <a:r>
                        <a:rPr lang="en-US" altLang="zh-TW" sz="1800" kern="100" dirty="0">
                          <a:solidFill>
                            <a:schemeClr val="tx1"/>
                          </a:solidFill>
                          <a:latin typeface="+mn-ea"/>
                          <a:ea typeface="+mn-ea"/>
                          <a:cs typeface="Times New Roman"/>
                        </a:rPr>
                        <a:t>)</a:t>
                      </a: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250,000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250,000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50</a:t>
                      </a:r>
                      <a:r>
                        <a:rPr lang="en-US" sz="1800" kern="100" dirty="0">
                          <a:solidFill>
                            <a:schemeClr val="tx1"/>
                          </a:solidFill>
                          <a:latin typeface="+mn-ea"/>
                          <a:ea typeface="+mn-ea"/>
                          <a:cs typeface="Times New Roman"/>
                        </a:rPr>
                        <a:t>0,000</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r>
                        <a:rPr lang="en-US" altLang="zh-TW" sz="1800" kern="100">
                          <a:solidFill>
                            <a:schemeClr val="tx1"/>
                          </a:solidFill>
                          <a:latin typeface="+mn-ea"/>
                          <a:ea typeface="+mn-ea"/>
                          <a:cs typeface="Times New Roman"/>
                        </a:rPr>
                        <a:t>50%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r>
                        <a:rPr lang="en-US" altLang="zh-TW" sz="1800" kern="100" dirty="0">
                          <a:solidFill>
                            <a:schemeClr val="tx1"/>
                          </a:solidFill>
                          <a:latin typeface="+mn-ea"/>
                          <a:ea typeface="+mn-ea"/>
                          <a:cs typeface="Times New Roman"/>
                        </a:rPr>
                        <a:t>(3)</a:t>
                      </a:r>
                      <a:r>
                        <a:rPr lang="zh-TW" altLang="zh-TW" sz="1800" kern="100" dirty="0">
                          <a:solidFill>
                            <a:schemeClr val="tx1"/>
                          </a:solidFill>
                          <a:latin typeface="+mn-ea"/>
                          <a:ea typeface="+mn-ea"/>
                          <a:cs typeface="Times New Roman"/>
                        </a:rPr>
                        <a:t>委託勞務費</a:t>
                      </a:r>
                      <a:r>
                        <a:rPr lang="en-US" altLang="zh-TW" sz="1800" kern="100" dirty="0">
                          <a:solidFill>
                            <a:schemeClr val="tx1"/>
                          </a:solidFill>
                          <a:latin typeface="+mn-ea"/>
                          <a:ea typeface="+mn-ea"/>
                          <a:cs typeface="Times New Roman"/>
                        </a:rPr>
                        <a:t>(</a:t>
                      </a:r>
                      <a:r>
                        <a:rPr lang="zh-TW" altLang="en-US" sz="1800" kern="100" dirty="0">
                          <a:solidFill>
                            <a:schemeClr val="tx1"/>
                          </a:solidFill>
                          <a:latin typeface="+mn-ea"/>
                          <a:ea typeface="+mn-ea"/>
                          <a:cs typeface="Times New Roman"/>
                        </a:rPr>
                        <a:t>數位系統供應商</a:t>
                      </a:r>
                      <a:r>
                        <a:rPr lang="en-US" altLang="zh-TW" sz="1800" kern="100" dirty="0">
                          <a:solidFill>
                            <a:schemeClr val="tx1"/>
                          </a:solidFill>
                          <a:latin typeface="+mn-ea"/>
                          <a:ea typeface="+mn-ea"/>
                          <a:cs typeface="Times New Roman"/>
                        </a:rPr>
                        <a:t>)</a:t>
                      </a: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0">
                <a:tc>
                  <a:txBody>
                    <a:bodyPr/>
                    <a:lstStyle/>
                    <a:p>
                      <a:pPr algn="ctr">
                        <a:lnSpc>
                          <a:spcPts val="1800"/>
                        </a:lnSpc>
                        <a:spcAft>
                          <a:spcPts val="0"/>
                        </a:spcAft>
                      </a:pPr>
                      <a:r>
                        <a:rPr lang="zh-TW" sz="1800" kern="100" dirty="0">
                          <a:solidFill>
                            <a:schemeClr val="tx1"/>
                          </a:solidFill>
                          <a:latin typeface="+mn-ea"/>
                          <a:ea typeface="+mn-ea"/>
                          <a:cs typeface="Times New Roman"/>
                        </a:rPr>
                        <a:t>總經費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b="1" kern="100" dirty="0">
                          <a:solidFill>
                            <a:srgbClr val="FF0000"/>
                          </a:solidFill>
                          <a:latin typeface="+mn-ea"/>
                          <a:ea typeface="+mn-ea"/>
                          <a:cs typeface="Times New Roman"/>
                        </a:rPr>
                        <a:t>500,000</a:t>
                      </a:r>
                      <a:endParaRPr lang="en-US" sz="1800" b="1" kern="100" dirty="0">
                        <a:solidFill>
                          <a:srgbClr val="FF0000"/>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500,000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1,000,000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100%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0">
                <a:tc>
                  <a:txBody>
                    <a:bodyPr/>
                    <a:lstStyle/>
                    <a:p>
                      <a:pPr algn="ctr">
                        <a:lnSpc>
                          <a:spcPts val="1800"/>
                        </a:lnSpc>
                        <a:spcAft>
                          <a:spcPts val="0"/>
                        </a:spcAft>
                      </a:pPr>
                      <a:r>
                        <a:rPr lang="en-US" sz="1800" kern="100" dirty="0">
                          <a:solidFill>
                            <a:schemeClr val="tx1"/>
                          </a:solidFill>
                          <a:latin typeface="+mn-ea"/>
                          <a:ea typeface="+mn-ea"/>
                          <a:cs typeface="Times New Roman"/>
                        </a:rPr>
                        <a:t> </a:t>
                      </a:r>
                      <a:r>
                        <a:rPr lang="zh-TW" sz="1800" kern="100" dirty="0">
                          <a:solidFill>
                            <a:schemeClr val="tx1"/>
                          </a:solidFill>
                          <a:latin typeface="+mn-ea"/>
                          <a:ea typeface="+mn-ea"/>
                          <a:cs typeface="Times New Roman"/>
                        </a:rPr>
                        <a:t>百</a:t>
                      </a:r>
                      <a:r>
                        <a:rPr lang="en-US" sz="1800" kern="100" dirty="0">
                          <a:solidFill>
                            <a:schemeClr val="tx1"/>
                          </a:solidFill>
                          <a:latin typeface="+mn-ea"/>
                          <a:ea typeface="+mn-ea"/>
                          <a:cs typeface="Times New Roman"/>
                        </a:rPr>
                        <a:t>  </a:t>
                      </a:r>
                      <a:r>
                        <a:rPr lang="zh-TW" sz="1800" kern="100" dirty="0">
                          <a:solidFill>
                            <a:schemeClr val="tx1"/>
                          </a:solidFill>
                          <a:latin typeface="+mn-ea"/>
                          <a:ea typeface="+mn-ea"/>
                          <a:cs typeface="Times New Roman"/>
                        </a:rPr>
                        <a:t>分</a:t>
                      </a:r>
                      <a:r>
                        <a:rPr lang="en-US" sz="1800" kern="100" dirty="0">
                          <a:solidFill>
                            <a:schemeClr val="tx1"/>
                          </a:solidFill>
                          <a:latin typeface="+mn-ea"/>
                          <a:ea typeface="+mn-ea"/>
                          <a:cs typeface="Times New Roman"/>
                        </a:rPr>
                        <a:t>   </a:t>
                      </a:r>
                      <a:r>
                        <a:rPr lang="zh-TW" sz="1800" kern="100" dirty="0">
                          <a:solidFill>
                            <a:schemeClr val="tx1"/>
                          </a:solidFill>
                          <a:latin typeface="+mn-ea"/>
                          <a:ea typeface="+mn-ea"/>
                          <a:cs typeface="Times New Roman"/>
                        </a:rPr>
                        <a:t>比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50%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457200" rtl="0" eaLnBrk="1" fontAlgn="auto" latinLnBrk="0" hangingPunct="1">
                        <a:lnSpc>
                          <a:spcPts val="1800"/>
                        </a:lnSpc>
                        <a:spcBef>
                          <a:spcPts val="0"/>
                        </a:spcBef>
                        <a:spcAft>
                          <a:spcPts val="0"/>
                        </a:spcAft>
                        <a:buClrTx/>
                        <a:buSzTx/>
                        <a:buFontTx/>
                        <a:buNone/>
                        <a:tabLst/>
                        <a:defRPr/>
                      </a:pPr>
                      <a:r>
                        <a:rPr lang="en-US" altLang="zh-TW" sz="1800" kern="100" dirty="0">
                          <a:solidFill>
                            <a:schemeClr val="tx1"/>
                          </a:solidFill>
                          <a:latin typeface="+mn-ea"/>
                          <a:ea typeface="+mn-ea"/>
                          <a:cs typeface="Times New Roman"/>
                        </a:rPr>
                        <a:t>50%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100%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134620" indent="0" algn="ctr" defTabSz="457200" rtl="0" eaLnBrk="1" latinLnBrk="0" hangingPunct="1">
                        <a:lnSpc>
                          <a:spcPts val="25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bl>
          </a:graphicData>
        </a:graphic>
      </p:graphicFrame>
      <p:sp>
        <p:nvSpPr>
          <p:cNvPr id="7" name="語音泡泡: 矩形 6">
            <a:extLst>
              <a:ext uri="{FF2B5EF4-FFF2-40B4-BE49-F238E27FC236}">
                <a16:creationId xmlns:a16="http://schemas.microsoft.com/office/drawing/2014/main" id="{86657E42-657D-433C-837F-1F6DFAAEB768}"/>
              </a:ext>
            </a:extLst>
          </p:cNvPr>
          <p:cNvSpPr/>
          <p:nvPr/>
        </p:nvSpPr>
        <p:spPr>
          <a:xfrm>
            <a:off x="4891606" y="83919"/>
            <a:ext cx="7223754" cy="1560804"/>
          </a:xfrm>
          <a:prstGeom prst="wedgeRectCallout">
            <a:avLst>
              <a:gd name="adj1" fmla="val -28704"/>
              <a:gd name="adj2" fmla="val 58310"/>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marL="342900" indent="-342900">
              <a:lnSpc>
                <a:spcPts val="2400"/>
              </a:lnSpc>
              <a:buFont typeface="+mj-lt"/>
              <a:buAutoNum type="arabicPeriod"/>
            </a:pPr>
            <a:r>
              <a:rPr lang="zh-TW" altLang="en-US" b="1" dirty="0">
                <a:solidFill>
                  <a:srgbClr val="FF0000"/>
                </a:solidFill>
              </a:rPr>
              <a:t>業務費僅限用於「精實管理</a:t>
            </a:r>
            <a:r>
              <a:rPr lang="en-US" altLang="zh-TW" b="1" dirty="0">
                <a:solidFill>
                  <a:srgbClr val="FF0000"/>
                </a:solidFill>
              </a:rPr>
              <a:t>TPS</a:t>
            </a:r>
            <a:r>
              <a:rPr lang="zh-TW" altLang="en-US" b="1" dirty="0">
                <a:solidFill>
                  <a:srgbClr val="FF0000"/>
                </a:solidFill>
              </a:rPr>
              <a:t>輔導委託勞務」或視需要增加「數位系統委託勞務」。</a:t>
            </a:r>
            <a:endParaRPr lang="en-US" altLang="zh-TW" b="1" dirty="0">
              <a:solidFill>
                <a:srgbClr val="FF0000"/>
              </a:solidFill>
            </a:endParaRPr>
          </a:p>
          <a:p>
            <a:pPr marL="342900" indent="-342900">
              <a:lnSpc>
                <a:spcPts val="2400"/>
              </a:lnSpc>
              <a:buFont typeface="+mj-lt"/>
              <a:buAutoNum type="arabicPeriod"/>
            </a:pPr>
            <a:r>
              <a:rPr lang="zh-TW" altLang="en-US" b="1" dirty="0">
                <a:solidFill>
                  <a:srgbClr val="FF0000"/>
                </a:solidFill>
              </a:rPr>
              <a:t>業務費</a:t>
            </a:r>
            <a:r>
              <a:rPr lang="en-US" altLang="zh-TW" b="1" dirty="0">
                <a:solidFill>
                  <a:srgbClr val="0000CC"/>
                </a:solidFill>
              </a:rPr>
              <a:t>(</a:t>
            </a:r>
            <a:r>
              <a:rPr lang="zh-TW" altLang="en-US" b="1" dirty="0">
                <a:solidFill>
                  <a:srgbClr val="0000CC"/>
                </a:solidFill>
              </a:rPr>
              <a:t>補助款</a:t>
            </a:r>
            <a:r>
              <a:rPr lang="en-US" altLang="zh-TW" b="1" dirty="0">
                <a:solidFill>
                  <a:srgbClr val="0000CC"/>
                </a:solidFill>
              </a:rPr>
              <a:t>+</a:t>
            </a:r>
            <a:r>
              <a:rPr lang="zh-TW" altLang="en-US" b="1" dirty="0">
                <a:solidFill>
                  <a:srgbClr val="0000CC"/>
                </a:solidFill>
              </a:rPr>
              <a:t>自籌款</a:t>
            </a:r>
            <a:r>
              <a:rPr lang="en-US" altLang="zh-TW" b="1" dirty="0">
                <a:solidFill>
                  <a:srgbClr val="0000CC"/>
                </a:solidFill>
              </a:rPr>
              <a:t>)</a:t>
            </a:r>
            <a:r>
              <a:rPr lang="zh-TW" altLang="en-US" b="1" dirty="0">
                <a:solidFill>
                  <a:srgbClr val="FF0000"/>
                </a:solidFill>
              </a:rPr>
              <a:t>須達政府補助款的</a:t>
            </a:r>
            <a:r>
              <a:rPr lang="en-US" altLang="zh-TW" b="1" dirty="0">
                <a:solidFill>
                  <a:srgbClr val="FF0000"/>
                </a:solidFill>
              </a:rPr>
              <a:t>100%(</a:t>
            </a:r>
            <a:r>
              <a:rPr lang="zh-TW" altLang="en-US" b="1" dirty="0">
                <a:solidFill>
                  <a:srgbClr val="FF0000"/>
                </a:solidFill>
              </a:rPr>
              <a:t>含</a:t>
            </a:r>
            <a:r>
              <a:rPr lang="en-US" altLang="zh-TW" b="1" dirty="0">
                <a:solidFill>
                  <a:srgbClr val="FF0000"/>
                </a:solidFill>
              </a:rPr>
              <a:t>)</a:t>
            </a:r>
            <a:r>
              <a:rPr lang="zh-TW" altLang="en-US" b="1" dirty="0">
                <a:solidFill>
                  <a:srgbClr val="FF0000"/>
                </a:solidFill>
              </a:rPr>
              <a:t>以上，即業務費的總額不得低於補助款。</a:t>
            </a:r>
            <a:endParaRPr lang="en-US" altLang="zh-TW" b="1" dirty="0">
              <a:solidFill>
                <a:srgbClr val="FF0000"/>
              </a:solidFill>
            </a:endParaRPr>
          </a:p>
        </p:txBody>
      </p:sp>
      <p:sp>
        <p:nvSpPr>
          <p:cNvPr id="2" name="矩形 1"/>
          <p:cNvSpPr/>
          <p:nvPr/>
        </p:nvSpPr>
        <p:spPr>
          <a:xfrm>
            <a:off x="670560" y="5466695"/>
            <a:ext cx="9514840" cy="1200329"/>
          </a:xfrm>
          <a:prstGeom prst="rect">
            <a:avLst/>
          </a:prstGeom>
        </p:spPr>
        <p:txBody>
          <a:bodyPr wrap="square">
            <a:spAutoFit/>
          </a:bodyPr>
          <a:lstStyle/>
          <a:p>
            <a:r>
              <a:rPr lang="zh-TW" altLang="en-US" dirty="0">
                <a:solidFill>
                  <a:srgbClr val="FF0000"/>
                </a:solidFill>
              </a:rPr>
              <a:t>註：</a:t>
            </a:r>
            <a:endParaRPr lang="en-US" altLang="zh-TW" dirty="0">
              <a:solidFill>
                <a:srgbClr val="FF0000"/>
              </a:solidFill>
            </a:endParaRPr>
          </a:p>
          <a:p>
            <a:r>
              <a:rPr lang="en-US" altLang="zh-TW" dirty="0">
                <a:solidFill>
                  <a:srgbClr val="FF0000"/>
                </a:solidFill>
              </a:rPr>
              <a:t>1.</a:t>
            </a:r>
            <a:r>
              <a:rPr lang="zh-TW" altLang="en-US" dirty="0">
                <a:solidFill>
                  <a:srgbClr val="FF0000"/>
                </a:solidFill>
              </a:rPr>
              <a:t>基礎類補助款最高</a:t>
            </a:r>
            <a:r>
              <a:rPr lang="en-US" altLang="zh-TW" dirty="0">
                <a:solidFill>
                  <a:srgbClr val="FF0000"/>
                </a:solidFill>
              </a:rPr>
              <a:t>50</a:t>
            </a:r>
            <a:r>
              <a:rPr lang="zh-TW" altLang="en-US" dirty="0">
                <a:solidFill>
                  <a:srgbClr val="FF0000"/>
                </a:solidFill>
              </a:rPr>
              <a:t>萬元，本範例金額僅供參考，請依實際情況充分表達以供委員審查</a:t>
            </a:r>
            <a:endParaRPr lang="en-US" altLang="zh-TW" dirty="0">
              <a:solidFill>
                <a:srgbClr val="FF0000"/>
              </a:solidFill>
            </a:endParaRPr>
          </a:p>
          <a:p>
            <a:r>
              <a:rPr lang="en-US" altLang="zh-TW" dirty="0">
                <a:solidFill>
                  <a:srgbClr val="FF0000"/>
                </a:solidFill>
              </a:rPr>
              <a:t>2.</a:t>
            </a:r>
            <a:r>
              <a:rPr lang="zh-TW" altLang="en-US" dirty="0">
                <a:solidFill>
                  <a:srgbClr val="FF0000"/>
                </a:solidFill>
              </a:rPr>
              <a:t>計畫審查會後，本經費表須依核配到的補助款再進行調整</a:t>
            </a:r>
            <a:endParaRPr lang="en-US" altLang="zh-TW" dirty="0">
              <a:solidFill>
                <a:srgbClr val="FF0000"/>
              </a:solidFill>
            </a:endParaRPr>
          </a:p>
          <a:p>
            <a:r>
              <a:rPr lang="en-US" altLang="zh-TW" dirty="0">
                <a:solidFill>
                  <a:srgbClr val="FF0000"/>
                </a:solidFill>
              </a:rPr>
              <a:t>3.</a:t>
            </a:r>
            <a:r>
              <a:rPr lang="zh-TW" altLang="en-US" dirty="0">
                <a:solidFill>
                  <a:srgbClr val="FF0000"/>
                </a:solidFill>
              </a:rPr>
              <a:t>「消耗性器材及原材料費」說明如次頁</a:t>
            </a:r>
          </a:p>
        </p:txBody>
      </p:sp>
      <p:sp>
        <p:nvSpPr>
          <p:cNvPr id="5" name="投影片編號版面配置區 4">
            <a:extLst>
              <a:ext uri="{FF2B5EF4-FFF2-40B4-BE49-F238E27FC236}">
                <a16:creationId xmlns:a16="http://schemas.microsoft.com/office/drawing/2014/main" id="{A83BA05A-8AA4-BC3B-EFA0-8E78504AB077}"/>
              </a:ext>
            </a:extLst>
          </p:cNvPr>
          <p:cNvSpPr>
            <a:spLocks noGrp="1"/>
          </p:cNvSpPr>
          <p:nvPr>
            <p:ph type="sldNum" sz="quarter" idx="12"/>
          </p:nvPr>
        </p:nvSpPr>
        <p:spPr/>
        <p:txBody>
          <a:bodyPr/>
          <a:lstStyle/>
          <a:p>
            <a:fld id="{B7B050B3-4E47-4544-A6D7-1E04C4A77E41}" type="slidenum">
              <a:rPr lang="zh-TW" altLang="en-US" smtClean="0"/>
              <a:pPr/>
              <a:t>17</a:t>
            </a:fld>
            <a:endParaRPr lang="zh-TW" altLang="en-US"/>
          </a:p>
        </p:txBody>
      </p:sp>
    </p:spTree>
    <p:extLst>
      <p:ext uri="{BB962C8B-B14F-4D97-AF65-F5344CB8AC3E}">
        <p14:creationId xmlns:p14="http://schemas.microsoft.com/office/powerpoint/2010/main" val="2227261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BE33E832-3147-4E92-88D2-16F26837E21C}"/>
              </a:ext>
            </a:extLst>
          </p:cNvPr>
          <p:cNvSpPr/>
          <p:nvPr/>
        </p:nvSpPr>
        <p:spPr>
          <a:xfrm>
            <a:off x="412271" y="225347"/>
            <a:ext cx="7062586" cy="707886"/>
          </a:xfrm>
          <a:prstGeom prst="rect">
            <a:avLst/>
          </a:prstGeom>
        </p:spPr>
        <p:txBody>
          <a:bodyPr wrap="square">
            <a:spAutoFit/>
          </a:bodyPr>
          <a:lstStyle/>
          <a:p>
            <a:r>
              <a:rPr lang="zh-TW" altLang="en-US" sz="4000" b="1" dirty="0">
                <a:latin typeface="+mn-ea"/>
              </a:rPr>
              <a:t>八、經費分配</a:t>
            </a:r>
            <a:r>
              <a:rPr lang="en-US" altLang="zh-TW" sz="4000" b="1" dirty="0">
                <a:latin typeface="+mn-ea"/>
              </a:rPr>
              <a:t>-</a:t>
            </a:r>
            <a:r>
              <a:rPr lang="zh-TW" altLang="en-US" sz="4000" b="1" dirty="0">
                <a:latin typeface="+mn-ea"/>
              </a:rPr>
              <a:t>材料費清單</a:t>
            </a:r>
          </a:p>
        </p:txBody>
      </p:sp>
      <p:sp>
        <p:nvSpPr>
          <p:cNvPr id="5" name="投影片編號版面配置區 4">
            <a:extLst>
              <a:ext uri="{FF2B5EF4-FFF2-40B4-BE49-F238E27FC236}">
                <a16:creationId xmlns:a16="http://schemas.microsoft.com/office/drawing/2014/main" id="{A83BA05A-8AA4-BC3B-EFA0-8E78504AB077}"/>
              </a:ext>
            </a:extLst>
          </p:cNvPr>
          <p:cNvSpPr>
            <a:spLocks noGrp="1"/>
          </p:cNvSpPr>
          <p:nvPr>
            <p:ph type="sldNum" sz="quarter" idx="12"/>
          </p:nvPr>
        </p:nvSpPr>
        <p:spPr/>
        <p:txBody>
          <a:bodyPr/>
          <a:lstStyle/>
          <a:p>
            <a:fld id="{B7B050B3-4E47-4544-A6D7-1E04C4A77E41}" type="slidenum">
              <a:rPr lang="zh-TW" altLang="en-US" smtClean="0"/>
              <a:pPr/>
              <a:t>18</a:t>
            </a:fld>
            <a:endParaRPr lang="zh-TW" altLang="en-US"/>
          </a:p>
        </p:txBody>
      </p:sp>
      <p:graphicFrame>
        <p:nvGraphicFramePr>
          <p:cNvPr id="8" name="表格 7"/>
          <p:cNvGraphicFramePr>
            <a:graphicFrameLocks noGrp="1"/>
          </p:cNvGraphicFramePr>
          <p:nvPr/>
        </p:nvGraphicFramePr>
        <p:xfrm>
          <a:off x="638774" y="1786151"/>
          <a:ext cx="10954811" cy="2378075"/>
        </p:xfrm>
        <a:graphic>
          <a:graphicData uri="http://schemas.openxmlformats.org/drawingml/2006/table">
            <a:tbl>
              <a:tblPr/>
              <a:tblGrid>
                <a:gridCol w="3683060">
                  <a:extLst>
                    <a:ext uri="{9D8B030D-6E8A-4147-A177-3AD203B41FA5}">
                      <a16:colId xmlns:a16="http://schemas.microsoft.com/office/drawing/2014/main" val="20000"/>
                    </a:ext>
                  </a:extLst>
                </a:gridCol>
                <a:gridCol w="1630392">
                  <a:extLst>
                    <a:ext uri="{9D8B030D-6E8A-4147-A177-3AD203B41FA5}">
                      <a16:colId xmlns:a16="http://schemas.microsoft.com/office/drawing/2014/main" val="20001"/>
                    </a:ext>
                  </a:extLst>
                </a:gridCol>
                <a:gridCol w="1123608">
                  <a:extLst>
                    <a:ext uri="{9D8B030D-6E8A-4147-A177-3AD203B41FA5}">
                      <a16:colId xmlns:a16="http://schemas.microsoft.com/office/drawing/2014/main" val="218016131"/>
                    </a:ext>
                  </a:extLst>
                </a:gridCol>
                <a:gridCol w="1505917">
                  <a:extLst>
                    <a:ext uri="{9D8B030D-6E8A-4147-A177-3AD203B41FA5}">
                      <a16:colId xmlns:a16="http://schemas.microsoft.com/office/drawing/2014/main" val="20002"/>
                    </a:ext>
                  </a:extLst>
                </a:gridCol>
                <a:gridCol w="1505917">
                  <a:extLst>
                    <a:ext uri="{9D8B030D-6E8A-4147-A177-3AD203B41FA5}">
                      <a16:colId xmlns:a16="http://schemas.microsoft.com/office/drawing/2014/main" val="20003"/>
                    </a:ext>
                  </a:extLst>
                </a:gridCol>
                <a:gridCol w="1505917">
                  <a:extLst>
                    <a:ext uri="{9D8B030D-6E8A-4147-A177-3AD203B41FA5}">
                      <a16:colId xmlns:a16="http://schemas.microsoft.com/office/drawing/2014/main" val="20004"/>
                    </a:ext>
                  </a:extLst>
                </a:gridCol>
              </a:tblGrid>
              <a:tr h="0">
                <a:tc>
                  <a:txBody>
                    <a:bodyPr/>
                    <a:lstStyle/>
                    <a:p>
                      <a:pPr marL="0" indent="0" algn="ctr">
                        <a:spcAft>
                          <a:spcPts val="0"/>
                        </a:spcAft>
                      </a:pPr>
                      <a:r>
                        <a:rPr lang="zh-TW" altLang="en-US" sz="2000" b="1" kern="100" dirty="0">
                          <a:solidFill>
                            <a:schemeClr val="tx1"/>
                          </a:solidFill>
                          <a:latin typeface="+mn-ea"/>
                          <a:ea typeface="+mn-ea"/>
                          <a:cs typeface="Times New Roman"/>
                        </a:rPr>
                        <a:t>品名</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pPr>
                      <a:r>
                        <a:rPr lang="zh-TW" altLang="en-US" sz="2000" b="1" kern="100" dirty="0">
                          <a:solidFill>
                            <a:schemeClr val="tx1"/>
                          </a:solidFill>
                          <a:latin typeface="+mn-ea"/>
                          <a:ea typeface="+mn-ea"/>
                          <a:cs typeface="Times New Roman"/>
                        </a:rPr>
                        <a:t>廠牌</a:t>
                      </a:r>
                      <a:r>
                        <a:rPr lang="en-US" altLang="zh-TW" sz="2000" b="1" kern="100" dirty="0">
                          <a:solidFill>
                            <a:schemeClr val="tx1"/>
                          </a:solidFill>
                          <a:latin typeface="+mn-ea"/>
                          <a:ea typeface="+mn-ea"/>
                          <a:cs typeface="Times New Roman"/>
                        </a:rPr>
                        <a:t>/</a:t>
                      </a:r>
                      <a:r>
                        <a:rPr lang="zh-TW" altLang="en-US" sz="2000" b="1" kern="100" dirty="0">
                          <a:solidFill>
                            <a:schemeClr val="tx1"/>
                          </a:solidFill>
                          <a:latin typeface="+mn-ea"/>
                          <a:ea typeface="+mn-ea"/>
                          <a:cs typeface="Times New Roman"/>
                        </a:rPr>
                        <a:t>公司</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pPr>
                      <a:r>
                        <a:rPr lang="zh-TW" altLang="en-US" sz="2000" b="1" kern="100" dirty="0">
                          <a:solidFill>
                            <a:schemeClr val="tx1"/>
                          </a:solidFill>
                          <a:latin typeface="+mn-ea"/>
                          <a:ea typeface="+mn-ea"/>
                          <a:cs typeface="Times New Roman"/>
                        </a:rPr>
                        <a:t>單位</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pPr>
                      <a:r>
                        <a:rPr lang="zh-TW" altLang="en-US" sz="2000" b="1" kern="100" dirty="0">
                          <a:solidFill>
                            <a:schemeClr val="tx1"/>
                          </a:solidFill>
                          <a:latin typeface="+mn-ea"/>
                          <a:ea typeface="+mn-ea"/>
                          <a:cs typeface="Times New Roman"/>
                        </a:rPr>
                        <a:t>單價</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tabLst/>
                      </a:pPr>
                      <a:r>
                        <a:rPr lang="zh-TW" altLang="en-US" sz="2000" b="1" kern="100" dirty="0">
                          <a:solidFill>
                            <a:schemeClr val="tx1"/>
                          </a:solidFill>
                          <a:latin typeface="+mn-ea"/>
                          <a:ea typeface="+mn-ea"/>
                          <a:cs typeface="Times New Roman"/>
                        </a:rPr>
                        <a:t>數量</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1588" indent="0" algn="ctr">
                        <a:spcAft>
                          <a:spcPts val="0"/>
                        </a:spcAft>
                      </a:pPr>
                      <a:r>
                        <a:rPr lang="zh-TW" altLang="en-US" sz="2000" b="1" kern="100" dirty="0">
                          <a:solidFill>
                            <a:schemeClr val="tx1"/>
                          </a:solidFill>
                          <a:latin typeface="+mn-ea"/>
                          <a:ea typeface="+mn-ea"/>
                          <a:cs typeface="Times New Roman"/>
                        </a:rPr>
                        <a:t>總價</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1"/>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613584874"/>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12643601"/>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0">
                <a:tc>
                  <a:txBody>
                    <a:bodyPr/>
                    <a:lstStyle/>
                    <a:p>
                      <a:pPr algn="ctr">
                        <a:lnSpc>
                          <a:spcPts val="1800"/>
                        </a:lnSpc>
                        <a:spcAft>
                          <a:spcPts val="0"/>
                        </a:spcAft>
                      </a:pPr>
                      <a:r>
                        <a:rPr lang="en-US" sz="1800" kern="100" dirty="0">
                          <a:solidFill>
                            <a:schemeClr val="tx1"/>
                          </a:solidFill>
                          <a:latin typeface="+mn-ea"/>
                          <a:ea typeface="+mn-ea"/>
                          <a:cs typeface="Times New Roman"/>
                        </a:rPr>
                        <a:t> </a:t>
                      </a:r>
                      <a:r>
                        <a:rPr lang="zh-TW" altLang="en-US" sz="1800" kern="100" dirty="0">
                          <a:solidFill>
                            <a:schemeClr val="tx1"/>
                          </a:solidFill>
                          <a:latin typeface="+mn-ea"/>
                          <a:ea typeface="+mn-ea"/>
                          <a:cs typeface="Times New Roman"/>
                        </a:rPr>
                        <a:t>合計</a:t>
                      </a:r>
                      <a:endParaRPr 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457200" rtl="0" eaLnBrk="1" fontAlgn="auto" latinLnBrk="0" hangingPunct="1">
                        <a:lnSpc>
                          <a:spcPts val="1800"/>
                        </a:lnSpc>
                        <a:spcBef>
                          <a:spcPts val="0"/>
                        </a:spcBef>
                        <a:spcAft>
                          <a:spcPts val="0"/>
                        </a:spcAft>
                        <a:buClrTx/>
                        <a:buSzTx/>
                        <a:buFontTx/>
                        <a:buNone/>
                        <a:tabLst/>
                        <a:defRPr/>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134620" indent="0" algn="ctr" defTabSz="457200" rtl="0" eaLnBrk="1" latinLnBrk="0" hangingPunct="1">
                        <a:lnSpc>
                          <a:spcPts val="25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bl>
          </a:graphicData>
        </a:graphic>
      </p:graphicFrame>
      <p:sp>
        <p:nvSpPr>
          <p:cNvPr id="6" name="語音泡泡: 矩形 6">
            <a:extLst>
              <a:ext uri="{FF2B5EF4-FFF2-40B4-BE49-F238E27FC236}">
                <a16:creationId xmlns:a16="http://schemas.microsoft.com/office/drawing/2014/main" id="{86657E42-657D-433C-837F-1F6DFAAEB768}"/>
              </a:ext>
            </a:extLst>
          </p:cNvPr>
          <p:cNvSpPr/>
          <p:nvPr/>
        </p:nvSpPr>
        <p:spPr>
          <a:xfrm>
            <a:off x="4426094" y="3773288"/>
            <a:ext cx="7223754" cy="1650360"/>
          </a:xfrm>
          <a:prstGeom prst="wedgeRectCallout">
            <a:avLst>
              <a:gd name="adj1" fmla="val -22375"/>
              <a:gd name="adj2" fmla="val -7513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說明：</a:t>
            </a:r>
            <a:endParaRPr lang="en-US" altLang="zh-TW" b="1" dirty="0">
              <a:solidFill>
                <a:srgbClr val="FF0000"/>
              </a:solidFill>
            </a:endParaRPr>
          </a:p>
          <a:p>
            <a:pPr marL="342900" indent="-342900">
              <a:lnSpc>
                <a:spcPts val="2400"/>
              </a:lnSpc>
              <a:buFont typeface="+mj-lt"/>
              <a:buAutoNum type="arabicPeriod"/>
            </a:pPr>
            <a:r>
              <a:rPr lang="zh-TW" altLang="en-US" b="1" dirty="0">
                <a:solidFill>
                  <a:srgbClr val="FF0000"/>
                </a:solidFill>
              </a:rPr>
              <a:t>若無材料費，請填寫</a:t>
            </a:r>
            <a:r>
              <a:rPr lang="zh-TW" altLang="en-US" b="1" dirty="0">
                <a:solidFill>
                  <a:srgbClr val="FF0000"/>
                </a:solidFill>
                <a:latin typeface="微軟正黑體" panose="020B0604030504040204" pitchFamily="34" charset="-120"/>
                <a:ea typeface="微軟正黑體" panose="020B0604030504040204" pitchFamily="34" charset="-120"/>
              </a:rPr>
              <a:t>「無」</a:t>
            </a:r>
            <a:r>
              <a:rPr lang="zh-TW" altLang="en-US" b="1" dirty="0">
                <a:solidFill>
                  <a:srgbClr val="FF0000"/>
                </a:solidFill>
              </a:rPr>
              <a:t>。</a:t>
            </a:r>
          </a:p>
          <a:p>
            <a:pPr marL="342900" indent="-342900">
              <a:lnSpc>
                <a:spcPts val="2400"/>
              </a:lnSpc>
              <a:buFont typeface="+mj-lt"/>
              <a:buAutoNum type="arabicPeriod"/>
            </a:pPr>
            <a:r>
              <a:rPr lang="zh-TW" altLang="en-US" b="1" dirty="0">
                <a:solidFill>
                  <a:srgbClr val="FF0000"/>
                </a:solidFill>
              </a:rPr>
              <a:t>若有材料費，提案申請時</a:t>
            </a:r>
            <a:r>
              <a:rPr lang="zh-TW" altLang="en-US" b="1">
                <a:solidFill>
                  <a:srgbClr val="FF0000"/>
                </a:solidFill>
              </a:rPr>
              <a:t>請先填寫規劃</a:t>
            </a:r>
            <a:r>
              <a:rPr lang="zh-TW" altLang="en-US" b="1" dirty="0">
                <a:solidFill>
                  <a:srgbClr val="FF0000"/>
                </a:solidFill>
              </a:rPr>
              <a:t>金額即可。</a:t>
            </a:r>
          </a:p>
          <a:p>
            <a:pPr marL="342900" indent="-342900">
              <a:lnSpc>
                <a:spcPts val="2400"/>
              </a:lnSpc>
              <a:buFont typeface="+mj-lt"/>
              <a:buAutoNum type="arabicPeriod"/>
            </a:pPr>
            <a:r>
              <a:rPr lang="zh-TW" altLang="en-US" b="1" dirty="0">
                <a:solidFill>
                  <a:srgbClr val="FF0000"/>
                </a:solidFill>
              </a:rPr>
              <a:t>計畫申請通過後，再依補助款填寫材料清單，惟各項物品的金額不得高於新台幣一萬元。</a:t>
            </a:r>
            <a:endParaRPr lang="en-US" altLang="zh-TW" b="1" dirty="0">
              <a:solidFill>
                <a:srgbClr val="FF0000"/>
              </a:solidFill>
            </a:endParaRPr>
          </a:p>
        </p:txBody>
      </p:sp>
    </p:spTree>
    <p:extLst>
      <p:ext uri="{BB962C8B-B14F-4D97-AF65-F5344CB8AC3E}">
        <p14:creationId xmlns:p14="http://schemas.microsoft.com/office/powerpoint/2010/main" val="3033442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BE33E832-3147-4E92-88D2-16F26837E21C}"/>
              </a:ext>
            </a:extLst>
          </p:cNvPr>
          <p:cNvSpPr>
            <a:spLocks noGrp="1"/>
          </p:cNvSpPr>
          <p:nvPr>
            <p:ph type="title"/>
          </p:nvPr>
        </p:nvSpPr>
        <p:spPr>
          <a:xfrm>
            <a:off x="229099" y="295836"/>
            <a:ext cx="8596668" cy="707886"/>
          </a:xfrm>
          <a:prstGeom prst="rect">
            <a:avLst/>
          </a:prstGeom>
        </p:spPr>
        <p:txBody>
          <a:bodyPr wrap="square">
            <a:spAutoFit/>
          </a:bodyPr>
          <a:lstStyle/>
          <a:p>
            <a:r>
              <a:rPr lang="zh-TW" altLang="en-US" sz="4000" b="1" dirty="0">
                <a:solidFill>
                  <a:schemeClr val="tx1"/>
                </a:solidFill>
                <a:latin typeface="+mn-ea"/>
              </a:rPr>
              <a:t>九、附件</a:t>
            </a:r>
          </a:p>
        </p:txBody>
      </p:sp>
      <p:sp>
        <p:nvSpPr>
          <p:cNvPr id="3" name="投影片編號版面配置區 2">
            <a:extLst>
              <a:ext uri="{FF2B5EF4-FFF2-40B4-BE49-F238E27FC236}">
                <a16:creationId xmlns:a16="http://schemas.microsoft.com/office/drawing/2014/main" id="{142DCAA8-9CC9-17A0-B8A6-C5DFEAEE1C02}"/>
              </a:ext>
            </a:extLst>
          </p:cNvPr>
          <p:cNvSpPr>
            <a:spLocks noGrp="1"/>
          </p:cNvSpPr>
          <p:nvPr>
            <p:ph type="sldNum" sz="quarter" idx="12"/>
          </p:nvPr>
        </p:nvSpPr>
        <p:spPr/>
        <p:txBody>
          <a:bodyPr/>
          <a:lstStyle/>
          <a:p>
            <a:fld id="{B7B050B3-4E47-4544-A6D7-1E04C4A77E41}" type="slidenum">
              <a:rPr lang="zh-TW" altLang="en-US" smtClean="0"/>
              <a:pPr/>
              <a:t>19</a:t>
            </a:fld>
            <a:endParaRPr lang="zh-TW" altLang="en-US"/>
          </a:p>
        </p:txBody>
      </p:sp>
    </p:spTree>
    <p:extLst>
      <p:ext uri="{BB962C8B-B14F-4D97-AF65-F5344CB8AC3E}">
        <p14:creationId xmlns:p14="http://schemas.microsoft.com/office/powerpoint/2010/main" val="805280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EA808E0-332E-4542-488F-F5A026994538}"/>
              </a:ext>
            </a:extLst>
          </p:cNvPr>
          <p:cNvSpPr/>
          <p:nvPr/>
        </p:nvSpPr>
        <p:spPr>
          <a:xfrm>
            <a:off x="2271294" y="225288"/>
            <a:ext cx="4856918" cy="1323439"/>
          </a:xfrm>
          <a:prstGeom prst="rect">
            <a:avLst/>
          </a:prstGeom>
        </p:spPr>
        <p:txBody>
          <a:bodyPr wrap="square">
            <a:spAutoFit/>
          </a:bodyPr>
          <a:lstStyle/>
          <a:p>
            <a:pPr algn="ctr"/>
            <a:r>
              <a:rPr lang="zh-TW" altLang="en-US" sz="4800" b="1" dirty="0">
                <a:latin typeface="+mj-ea"/>
                <a:ea typeface="+mj-ea"/>
              </a:rPr>
              <a:t>簡報大綱</a:t>
            </a:r>
            <a:endParaRPr lang="en-US" altLang="zh-TW" sz="4800" b="1" dirty="0">
              <a:latin typeface="+mj-ea"/>
              <a:ea typeface="+mj-ea"/>
            </a:endParaRPr>
          </a:p>
          <a:p>
            <a:pPr algn="ctr"/>
            <a:r>
              <a:rPr lang="en-US" altLang="zh-TW" sz="3200" b="1" dirty="0">
                <a:solidFill>
                  <a:srgbClr val="FF0000"/>
                </a:solidFill>
                <a:latin typeface="+mj-ea"/>
                <a:ea typeface="+mj-ea"/>
              </a:rPr>
              <a:t>(</a:t>
            </a:r>
            <a:r>
              <a:rPr lang="zh-TW" altLang="en-US" sz="3200" b="1" dirty="0">
                <a:solidFill>
                  <a:srgbClr val="FF0000"/>
                </a:solidFill>
                <a:latin typeface="+mj-ea"/>
                <a:ea typeface="+mj-ea"/>
              </a:rPr>
              <a:t>應包含但不限於下列項目</a:t>
            </a:r>
            <a:r>
              <a:rPr lang="en-US" altLang="zh-TW" sz="3200" b="1" dirty="0">
                <a:solidFill>
                  <a:srgbClr val="FF0000"/>
                </a:solidFill>
                <a:latin typeface="+mj-ea"/>
                <a:ea typeface="+mj-ea"/>
              </a:rPr>
              <a:t>)</a:t>
            </a:r>
            <a:endParaRPr lang="zh-TW" altLang="en-US" sz="3200" dirty="0">
              <a:solidFill>
                <a:srgbClr val="FF0000"/>
              </a:solidFill>
              <a:latin typeface="+mj-ea"/>
              <a:ea typeface="+mj-ea"/>
            </a:endParaRPr>
          </a:p>
        </p:txBody>
      </p:sp>
      <p:sp>
        <p:nvSpPr>
          <p:cNvPr id="5" name="Rectangle 3">
            <a:extLst>
              <a:ext uri="{FF2B5EF4-FFF2-40B4-BE49-F238E27FC236}">
                <a16:creationId xmlns:a16="http://schemas.microsoft.com/office/drawing/2014/main" id="{4565DBA5-B08A-C52C-FA9A-7FFD85A8E0D6}"/>
              </a:ext>
            </a:extLst>
          </p:cNvPr>
          <p:cNvSpPr txBox="1">
            <a:spLocks noChangeArrowheads="1"/>
          </p:cNvSpPr>
          <p:nvPr/>
        </p:nvSpPr>
        <p:spPr>
          <a:xfrm>
            <a:off x="2728327" y="1519032"/>
            <a:ext cx="4669999" cy="4997619"/>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ts val="3800"/>
              </a:lnSpc>
            </a:pPr>
            <a:r>
              <a:rPr lang="zh-TW" altLang="en-US" sz="2800" dirty="0">
                <a:solidFill>
                  <a:schemeClr val="tx1"/>
                </a:solidFill>
                <a:latin typeface="微軟正黑體" panose="020B0604030504040204" pitchFamily="34" charset="-120"/>
                <a:ea typeface="微軟正黑體" panose="020B0604030504040204" pitchFamily="34" charset="-120"/>
              </a:rPr>
              <a:t>一、公司簡介</a:t>
            </a:r>
            <a:br>
              <a:rPr lang="zh-TW" altLang="en-US"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二、現況說明</a:t>
            </a:r>
            <a:br>
              <a:rPr lang="zh-TW" altLang="en-US"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三、改善的課題</a:t>
            </a:r>
          </a:p>
          <a:p>
            <a:pPr>
              <a:lnSpc>
                <a:spcPts val="3800"/>
              </a:lnSpc>
            </a:pPr>
            <a:r>
              <a:rPr lang="zh-TW" altLang="en-US" sz="2800" dirty="0">
                <a:solidFill>
                  <a:schemeClr val="tx1"/>
                </a:solidFill>
                <a:latin typeface="微軟正黑體" panose="020B0604030504040204" pitchFamily="34" charset="-120"/>
                <a:ea typeface="微軟正黑體" panose="020B0604030504040204" pitchFamily="34" charset="-120"/>
              </a:rPr>
              <a:t>四、改善的方法及預期效益</a:t>
            </a:r>
            <a:br>
              <a:rPr lang="zh-TW" altLang="en-US"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五、執行時程及查核點</a:t>
            </a:r>
            <a:br>
              <a:rPr lang="zh-TW" altLang="en-US"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六、委託勞務規劃</a:t>
            </a:r>
            <a:br>
              <a:rPr lang="zh-TW" altLang="en-US"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七、改善小組成員人力規劃</a:t>
            </a:r>
            <a:br>
              <a:rPr lang="zh-TW" altLang="en-US"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八、經費分配</a:t>
            </a:r>
          </a:p>
          <a:p>
            <a:pPr>
              <a:lnSpc>
                <a:spcPts val="3800"/>
              </a:lnSpc>
            </a:pPr>
            <a:r>
              <a:rPr lang="zh-TW" altLang="en-US" sz="2800" dirty="0">
                <a:solidFill>
                  <a:schemeClr val="tx1"/>
                </a:solidFill>
                <a:latin typeface="微軟正黑體" panose="020B0604030504040204" pitchFamily="34" charset="-120"/>
                <a:ea typeface="微軟正黑體" panose="020B0604030504040204" pitchFamily="34" charset="-120"/>
              </a:rPr>
              <a:t>九、附件</a:t>
            </a:r>
            <a:endParaRPr lang="en-US" altLang="zh-TW" sz="2800" dirty="0">
              <a:solidFill>
                <a:schemeClr val="tx1"/>
              </a:solidFill>
              <a:latin typeface="微軟正黑體" panose="020B0604030504040204" pitchFamily="34" charset="-120"/>
              <a:ea typeface="微軟正黑體" panose="020B0604030504040204" pitchFamily="34" charset="-120"/>
            </a:endParaRPr>
          </a:p>
          <a:p>
            <a:pPr>
              <a:lnSpc>
                <a:spcPts val="3800"/>
              </a:lnSpc>
            </a:pPr>
            <a:r>
              <a:rPr lang="zh-TW" altLang="en-US" sz="2800" dirty="0">
                <a:solidFill>
                  <a:schemeClr val="tx1"/>
                </a:solidFill>
                <a:latin typeface="微軟正黑體" panose="020B0604030504040204" pitchFamily="34" charset="-120"/>
                <a:ea typeface="微軟正黑體" panose="020B0604030504040204" pitchFamily="34" charset="-120"/>
              </a:rPr>
              <a:t>十、申請單位計畫窗口</a:t>
            </a:r>
          </a:p>
        </p:txBody>
      </p:sp>
      <p:sp>
        <p:nvSpPr>
          <p:cNvPr id="3" name="投影片編號版面配置區 2">
            <a:extLst>
              <a:ext uri="{FF2B5EF4-FFF2-40B4-BE49-F238E27FC236}">
                <a16:creationId xmlns:a16="http://schemas.microsoft.com/office/drawing/2014/main" id="{F0CC603B-C043-2296-5A0A-A4B22BC97405}"/>
              </a:ext>
            </a:extLst>
          </p:cNvPr>
          <p:cNvSpPr>
            <a:spLocks noGrp="1"/>
          </p:cNvSpPr>
          <p:nvPr>
            <p:ph type="sldNum" sz="quarter" idx="12"/>
          </p:nvPr>
        </p:nvSpPr>
        <p:spPr/>
        <p:txBody>
          <a:bodyPr/>
          <a:lstStyle/>
          <a:p>
            <a:fld id="{B7B050B3-4E47-4544-A6D7-1E04C4A77E41}" type="slidenum">
              <a:rPr lang="zh-TW" altLang="en-US" smtClean="0"/>
              <a:pPr/>
              <a:t>2</a:t>
            </a:fld>
            <a:endParaRPr lang="zh-TW" altLang="en-US"/>
          </a:p>
        </p:txBody>
      </p:sp>
    </p:spTree>
    <p:extLst>
      <p:ext uri="{BB962C8B-B14F-4D97-AF65-F5344CB8AC3E}">
        <p14:creationId xmlns:p14="http://schemas.microsoft.com/office/powerpoint/2010/main" val="1178739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BE33E832-3147-4E92-88D2-16F26837E21C}"/>
              </a:ext>
            </a:extLst>
          </p:cNvPr>
          <p:cNvSpPr>
            <a:spLocks noGrp="1"/>
          </p:cNvSpPr>
          <p:nvPr>
            <p:ph type="title"/>
          </p:nvPr>
        </p:nvSpPr>
        <p:spPr>
          <a:xfrm>
            <a:off x="229099" y="295836"/>
            <a:ext cx="8596668" cy="707886"/>
          </a:xfrm>
          <a:prstGeom prst="rect">
            <a:avLst/>
          </a:prstGeom>
        </p:spPr>
        <p:txBody>
          <a:bodyPr wrap="square">
            <a:spAutoFit/>
          </a:bodyPr>
          <a:lstStyle/>
          <a:p>
            <a:r>
              <a:rPr lang="zh-TW" altLang="en-US" sz="4000" b="1" dirty="0">
                <a:solidFill>
                  <a:schemeClr val="tx1"/>
                </a:solidFill>
                <a:latin typeface="+mn-ea"/>
              </a:rPr>
              <a:t>十一、加分項目</a:t>
            </a:r>
          </a:p>
        </p:txBody>
      </p:sp>
      <p:sp>
        <p:nvSpPr>
          <p:cNvPr id="3" name="投影片編號版面配置區 2">
            <a:extLst>
              <a:ext uri="{FF2B5EF4-FFF2-40B4-BE49-F238E27FC236}">
                <a16:creationId xmlns:a16="http://schemas.microsoft.com/office/drawing/2014/main" id="{142DCAA8-9CC9-17A0-B8A6-C5DFEAEE1C02}"/>
              </a:ext>
            </a:extLst>
          </p:cNvPr>
          <p:cNvSpPr>
            <a:spLocks noGrp="1"/>
          </p:cNvSpPr>
          <p:nvPr>
            <p:ph type="sldNum" sz="quarter" idx="12"/>
          </p:nvPr>
        </p:nvSpPr>
        <p:spPr/>
        <p:txBody>
          <a:bodyPr/>
          <a:lstStyle/>
          <a:p>
            <a:fld id="{B7B050B3-4E47-4544-A6D7-1E04C4A77E41}" type="slidenum">
              <a:rPr lang="zh-TW" altLang="en-US" smtClean="0"/>
              <a:pPr/>
              <a:t>20</a:t>
            </a:fld>
            <a:endParaRPr lang="zh-TW" altLang="en-US"/>
          </a:p>
        </p:txBody>
      </p:sp>
      <p:sp>
        <p:nvSpPr>
          <p:cNvPr id="2" name="文字方塊 1">
            <a:extLst>
              <a:ext uri="{FF2B5EF4-FFF2-40B4-BE49-F238E27FC236}">
                <a16:creationId xmlns:a16="http://schemas.microsoft.com/office/drawing/2014/main" id="{0F2BD7E0-017F-7B57-F2E2-A13634FFB665}"/>
              </a:ext>
            </a:extLst>
          </p:cNvPr>
          <p:cNvSpPr txBox="1"/>
          <p:nvPr/>
        </p:nvSpPr>
        <p:spPr>
          <a:xfrm>
            <a:off x="229098" y="1306550"/>
            <a:ext cx="10774182" cy="2598532"/>
          </a:xfrm>
          <a:prstGeom prst="rect">
            <a:avLst/>
          </a:prstGeom>
          <a:noFill/>
        </p:spPr>
        <p:txBody>
          <a:bodyPr wrap="square">
            <a:spAutoFit/>
          </a:bodyPr>
          <a:lstStyle/>
          <a:p>
            <a:pPr>
              <a:lnSpc>
                <a:spcPct val="150000"/>
              </a:lnSpc>
            </a:pPr>
            <a:r>
              <a:rPr lang="en-US" altLang="zh-TW" sz="2800" dirty="0"/>
              <a:t>(1) </a:t>
            </a:r>
            <a:r>
              <a:rPr lang="zh-TW" altLang="en-US" sz="2800" dirty="0"/>
              <a:t>透過精實管理實現減碳績效</a:t>
            </a:r>
            <a:r>
              <a:rPr lang="en-US" altLang="zh-TW" sz="2800" dirty="0"/>
              <a:t>(</a:t>
            </a:r>
            <a:r>
              <a:rPr lang="zh-TW" altLang="en-US" sz="2800" dirty="0"/>
              <a:t>先盤查再減碳</a:t>
            </a:r>
            <a:r>
              <a:rPr lang="en-US" altLang="zh-TW" sz="2800" dirty="0"/>
              <a:t>)</a:t>
            </a:r>
            <a:r>
              <a:rPr lang="zh-TW" altLang="en-US" sz="2800" dirty="0"/>
              <a:t>。</a:t>
            </a:r>
          </a:p>
          <a:p>
            <a:pPr>
              <a:lnSpc>
                <a:spcPct val="150000"/>
              </a:lnSpc>
            </a:pPr>
            <a:r>
              <a:rPr lang="en-US" altLang="zh-TW" sz="2800" dirty="0"/>
              <a:t>(2) </a:t>
            </a:r>
            <a:r>
              <a:rPr lang="zh-TW" altLang="en-US" sz="2800" dirty="0"/>
              <a:t>運用</a:t>
            </a:r>
            <a:r>
              <a:rPr lang="en-US" altLang="zh-TW" sz="2800" dirty="0"/>
              <a:t>AI</a:t>
            </a:r>
            <a:r>
              <a:rPr lang="zh-TW" altLang="en-US" sz="2800" dirty="0"/>
              <a:t>工具，協助精實改善。</a:t>
            </a:r>
          </a:p>
          <a:p>
            <a:pPr>
              <a:lnSpc>
                <a:spcPct val="150000"/>
              </a:lnSpc>
            </a:pPr>
            <a:r>
              <a:rPr lang="en-US" altLang="zh-TW" sz="2800" dirty="0"/>
              <a:t>(3) </a:t>
            </a:r>
            <a:r>
              <a:rPr lang="zh-TW" altLang="en-US" sz="2800" dirty="0"/>
              <a:t>為建構可被</a:t>
            </a:r>
            <a:r>
              <a:rPr lang="en-US" altLang="zh-TW" sz="2800" dirty="0"/>
              <a:t>AI</a:t>
            </a:r>
            <a:r>
              <a:rPr lang="zh-TW" altLang="en-US" sz="2800" dirty="0"/>
              <a:t>理解的環境，所進行的數據標準化工作。</a:t>
            </a:r>
          </a:p>
          <a:p>
            <a:pPr>
              <a:lnSpc>
                <a:spcPct val="150000"/>
              </a:lnSpc>
            </a:pPr>
            <a:r>
              <a:rPr lang="en-US" altLang="zh-TW" sz="2800" dirty="0"/>
              <a:t>(4) </a:t>
            </a:r>
            <a:r>
              <a:rPr lang="zh-TW" altLang="en-US" sz="2800" dirty="0"/>
              <a:t>為「中華民國行業統計分類」</a:t>
            </a:r>
            <a:r>
              <a:rPr lang="en-US" altLang="zh-TW" sz="2800" dirty="0"/>
              <a:t>29</a:t>
            </a:r>
            <a:r>
              <a:rPr lang="zh-TW" altLang="en-US" sz="2800" dirty="0"/>
              <a:t>類「機械設備製造業」業者。</a:t>
            </a:r>
          </a:p>
        </p:txBody>
      </p:sp>
    </p:spTree>
    <p:extLst>
      <p:ext uri="{BB962C8B-B14F-4D97-AF65-F5344CB8AC3E}">
        <p14:creationId xmlns:p14="http://schemas.microsoft.com/office/powerpoint/2010/main" val="2483577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3" y="609600"/>
            <a:ext cx="9972737" cy="660400"/>
          </a:xfrm>
        </p:spPr>
        <p:txBody>
          <a:bodyPr>
            <a:normAutofit/>
          </a:bodyPr>
          <a:lstStyle/>
          <a:p>
            <a:r>
              <a:rPr lang="zh-TW" altLang="en-US" b="1" dirty="0">
                <a:solidFill>
                  <a:schemeClr val="tx1"/>
                </a:solidFill>
              </a:rPr>
              <a:t>十、申請單位計畫窗口</a:t>
            </a:r>
            <a:r>
              <a:rPr lang="en-US" altLang="zh-TW" sz="2000" b="1" dirty="0">
                <a:solidFill>
                  <a:srgbClr val="FF0000"/>
                </a:solidFill>
              </a:rPr>
              <a:t>(</a:t>
            </a:r>
            <a:r>
              <a:rPr lang="zh-TW" altLang="en-US" sz="2000" b="1" dirty="0">
                <a:solidFill>
                  <a:srgbClr val="FF0000"/>
                </a:solidFill>
              </a:rPr>
              <a:t>須為申請單位公司正式員工</a:t>
            </a:r>
            <a:r>
              <a:rPr lang="en-US" altLang="zh-TW" sz="2000" b="1" dirty="0">
                <a:solidFill>
                  <a:srgbClr val="FF0000"/>
                </a:solidFill>
              </a:rPr>
              <a:t>)</a:t>
            </a:r>
            <a:endParaRPr lang="zh-TW" altLang="en-US" b="1" dirty="0">
              <a:solidFill>
                <a:srgbClr val="FF0000"/>
              </a:solidFill>
            </a:endParaRPr>
          </a:p>
        </p:txBody>
      </p:sp>
      <p:sp>
        <p:nvSpPr>
          <p:cNvPr id="3" name="內容版面配置區 2"/>
          <p:cNvSpPr>
            <a:spLocks noGrp="1"/>
          </p:cNvSpPr>
          <p:nvPr>
            <p:ph idx="1"/>
          </p:nvPr>
        </p:nvSpPr>
        <p:spPr>
          <a:xfrm>
            <a:off x="677334" y="1270000"/>
            <a:ext cx="8596668" cy="3880773"/>
          </a:xfrm>
        </p:spPr>
        <p:txBody>
          <a:bodyPr>
            <a:normAutofit/>
          </a:bodyPr>
          <a:lstStyle/>
          <a:p>
            <a:r>
              <a:rPr lang="zh-TW" altLang="en-US" sz="2800" dirty="0"/>
              <a:t>姓名：</a:t>
            </a:r>
            <a:endParaRPr lang="en-US" altLang="zh-TW" sz="2800" dirty="0"/>
          </a:p>
          <a:p>
            <a:r>
              <a:rPr lang="zh-TW" altLang="en-US" sz="2800" dirty="0"/>
              <a:t>部門</a:t>
            </a:r>
            <a:r>
              <a:rPr lang="en-US" altLang="zh-TW" sz="2800" dirty="0"/>
              <a:t>/</a:t>
            </a:r>
            <a:r>
              <a:rPr lang="zh-TW" altLang="en-US" sz="2800" dirty="0"/>
              <a:t>職稱：</a:t>
            </a:r>
            <a:endParaRPr lang="en-US" altLang="zh-TW" sz="2800" dirty="0"/>
          </a:p>
          <a:p>
            <a:r>
              <a:rPr lang="zh-TW" altLang="en-US" sz="2800" dirty="0"/>
              <a:t>連絡電話：</a:t>
            </a:r>
            <a:endParaRPr lang="en-US" altLang="zh-TW" sz="2800" dirty="0"/>
          </a:p>
          <a:p>
            <a:r>
              <a:rPr lang="en-US" altLang="zh-TW" sz="2800" dirty="0"/>
              <a:t>LINE ID</a:t>
            </a:r>
            <a:r>
              <a:rPr lang="zh-TW" altLang="en-US" sz="2800" dirty="0"/>
              <a:t>：</a:t>
            </a:r>
            <a:endParaRPr lang="en-US" altLang="zh-TW" sz="2800" dirty="0"/>
          </a:p>
          <a:p>
            <a:r>
              <a:rPr lang="en-US" altLang="zh-TW" sz="2800" dirty="0"/>
              <a:t>e-mail</a:t>
            </a:r>
            <a:r>
              <a:rPr lang="zh-TW" altLang="en-US" sz="2800" dirty="0"/>
              <a:t>：</a:t>
            </a:r>
            <a:endParaRPr lang="en-US" altLang="zh-TW" sz="2800" dirty="0"/>
          </a:p>
          <a:p>
            <a:r>
              <a:rPr lang="zh-TW" altLang="en-US" sz="2800" dirty="0"/>
              <a:t>公司地址：</a:t>
            </a:r>
          </a:p>
        </p:txBody>
      </p:sp>
      <p:sp>
        <p:nvSpPr>
          <p:cNvPr id="5" name="投影片編號版面配置區 4">
            <a:extLst>
              <a:ext uri="{FF2B5EF4-FFF2-40B4-BE49-F238E27FC236}">
                <a16:creationId xmlns:a16="http://schemas.microsoft.com/office/drawing/2014/main" id="{A9796C71-2619-3283-53C6-F725FDB2FB0E}"/>
              </a:ext>
            </a:extLst>
          </p:cNvPr>
          <p:cNvSpPr>
            <a:spLocks noGrp="1"/>
          </p:cNvSpPr>
          <p:nvPr>
            <p:ph type="sldNum" sz="quarter" idx="12"/>
          </p:nvPr>
        </p:nvSpPr>
        <p:spPr/>
        <p:txBody>
          <a:bodyPr/>
          <a:lstStyle/>
          <a:p>
            <a:fld id="{B7B050B3-4E47-4544-A6D7-1E04C4A77E41}" type="slidenum">
              <a:rPr lang="zh-TW" altLang="en-US" smtClean="0"/>
              <a:pPr/>
              <a:t>21</a:t>
            </a:fld>
            <a:endParaRPr lang="zh-TW" altLang="en-US"/>
          </a:p>
        </p:txBody>
      </p:sp>
    </p:spTree>
    <p:extLst>
      <p:ext uri="{BB962C8B-B14F-4D97-AF65-F5344CB8AC3E}">
        <p14:creationId xmlns:p14="http://schemas.microsoft.com/office/powerpoint/2010/main" val="1350191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BE33E832-3147-4E92-88D2-16F26837E21C}"/>
              </a:ext>
            </a:extLst>
          </p:cNvPr>
          <p:cNvSpPr/>
          <p:nvPr/>
        </p:nvSpPr>
        <p:spPr>
          <a:xfrm>
            <a:off x="644501" y="407338"/>
            <a:ext cx="3360756" cy="707886"/>
          </a:xfrm>
          <a:prstGeom prst="rect">
            <a:avLst/>
          </a:prstGeom>
        </p:spPr>
        <p:txBody>
          <a:bodyPr wrap="square">
            <a:spAutoFit/>
          </a:bodyPr>
          <a:lstStyle/>
          <a:p>
            <a:r>
              <a:rPr lang="zh-TW" altLang="en-US" sz="4000" b="1" dirty="0"/>
              <a:t>一、公司</a:t>
            </a:r>
            <a:r>
              <a:rPr lang="zh-TW" altLang="en-US" sz="4000" b="1" dirty="0">
                <a:solidFill>
                  <a:schemeClr val="tx1">
                    <a:lumMod val="95000"/>
                    <a:lumOff val="5000"/>
                  </a:schemeClr>
                </a:solidFill>
                <a:latin typeface="微軟正黑體" panose="020B0604030504040204" pitchFamily="34" charset="-120"/>
              </a:rPr>
              <a:t>簡介</a:t>
            </a:r>
            <a:endParaRPr lang="zh-TW" altLang="en-US" sz="4000" b="1" dirty="0"/>
          </a:p>
        </p:txBody>
      </p:sp>
      <p:sp>
        <p:nvSpPr>
          <p:cNvPr id="11" name="矩形 10">
            <a:extLst>
              <a:ext uri="{FF2B5EF4-FFF2-40B4-BE49-F238E27FC236}">
                <a16:creationId xmlns:a16="http://schemas.microsoft.com/office/drawing/2014/main" id="{22FF571B-41DB-4DB7-850C-4FB5ACE3289A}"/>
              </a:ext>
            </a:extLst>
          </p:cNvPr>
          <p:cNvSpPr/>
          <p:nvPr/>
        </p:nvSpPr>
        <p:spPr>
          <a:xfrm>
            <a:off x="644501" y="1115224"/>
            <a:ext cx="10902998" cy="3970318"/>
          </a:xfrm>
          <a:prstGeom prst="rect">
            <a:avLst/>
          </a:prstGeom>
        </p:spPr>
        <p:txBody>
          <a:bodyPr wrap="square">
            <a:spAutoFit/>
          </a:bodyPr>
          <a:lstStyle/>
          <a:p>
            <a:pPr>
              <a:lnSpc>
                <a:spcPct val="150000"/>
              </a:lnSpc>
            </a:pPr>
            <a:r>
              <a:rPr lang="en-US" altLang="zh-TW" sz="2800" dirty="0">
                <a:latin typeface="+mn-ea"/>
              </a:rPr>
              <a:t>1.</a:t>
            </a:r>
            <a:r>
              <a:rPr lang="zh-TW" altLang="en-US" sz="2800" dirty="0">
                <a:latin typeface="+mn-ea"/>
              </a:rPr>
              <a:t>公司名稱：</a:t>
            </a:r>
            <a:endParaRPr lang="en-US" altLang="zh-TW" sz="2800" dirty="0">
              <a:latin typeface="+mn-ea"/>
            </a:endParaRPr>
          </a:p>
          <a:p>
            <a:pPr>
              <a:lnSpc>
                <a:spcPct val="150000"/>
              </a:lnSpc>
            </a:pPr>
            <a:r>
              <a:rPr lang="en-US" altLang="zh-TW" sz="2800" dirty="0">
                <a:latin typeface="+mn-ea"/>
              </a:rPr>
              <a:t>2.</a:t>
            </a:r>
            <a:r>
              <a:rPr lang="zh-TW" altLang="en-US" sz="2800" dirty="0">
                <a:latin typeface="+mn-ea"/>
              </a:rPr>
              <a:t>成立時間：民國</a:t>
            </a:r>
            <a:r>
              <a:rPr lang="zh-TW" altLang="en-US" sz="2800" u="sng" dirty="0">
                <a:latin typeface="+mn-ea"/>
              </a:rPr>
              <a:t>      </a:t>
            </a:r>
            <a:r>
              <a:rPr lang="zh-TW" altLang="en-US" sz="2800" dirty="0">
                <a:latin typeface="+mn-ea"/>
              </a:rPr>
              <a:t>年</a:t>
            </a:r>
            <a:endParaRPr lang="en-US" altLang="zh-TW" sz="2800" dirty="0">
              <a:latin typeface="+mn-ea"/>
            </a:endParaRPr>
          </a:p>
          <a:p>
            <a:pPr>
              <a:lnSpc>
                <a:spcPct val="150000"/>
              </a:lnSpc>
            </a:pPr>
            <a:r>
              <a:rPr lang="en-US" altLang="zh-TW" sz="2800" dirty="0">
                <a:latin typeface="+mn-ea"/>
              </a:rPr>
              <a:t>3.</a:t>
            </a:r>
            <a:r>
              <a:rPr lang="zh-TW" altLang="en-US" sz="2800" dirty="0">
                <a:latin typeface="+mn-ea"/>
              </a:rPr>
              <a:t>資本額：新台幣 </a:t>
            </a:r>
            <a:r>
              <a:rPr lang="zh-TW" altLang="en-US" sz="2800" u="sng" dirty="0">
                <a:latin typeface="+mn-ea"/>
              </a:rPr>
              <a:t>                </a:t>
            </a:r>
            <a:r>
              <a:rPr lang="zh-TW" altLang="en-US" sz="2800" dirty="0">
                <a:latin typeface="+mn-ea"/>
              </a:rPr>
              <a:t>萬元。  </a:t>
            </a:r>
            <a:endParaRPr lang="en-US" altLang="zh-TW" sz="2800" dirty="0">
              <a:latin typeface="+mn-ea"/>
            </a:endParaRPr>
          </a:p>
          <a:p>
            <a:pPr>
              <a:lnSpc>
                <a:spcPct val="150000"/>
              </a:lnSpc>
            </a:pPr>
            <a:r>
              <a:rPr lang="en-US" altLang="zh-TW" sz="2800" dirty="0">
                <a:latin typeface="+mn-ea"/>
              </a:rPr>
              <a:t>4.</a:t>
            </a:r>
            <a:r>
              <a:rPr lang="zh-TW" altLang="en-US" sz="2800" dirty="0">
                <a:latin typeface="+mn-ea"/>
              </a:rPr>
              <a:t>員工人數：台籍</a:t>
            </a:r>
            <a:r>
              <a:rPr lang="zh-TW" altLang="en-US" sz="2800" u="sng" dirty="0">
                <a:latin typeface="+mn-ea"/>
              </a:rPr>
              <a:t>      </a:t>
            </a:r>
            <a:r>
              <a:rPr lang="zh-TW" altLang="en-US" sz="2800" dirty="0">
                <a:latin typeface="+mn-ea"/>
              </a:rPr>
              <a:t>人、外籍</a:t>
            </a:r>
            <a:r>
              <a:rPr lang="zh-TW" altLang="en-US" sz="2800" u="sng" dirty="0">
                <a:latin typeface="+mn-ea"/>
              </a:rPr>
              <a:t>     </a:t>
            </a:r>
            <a:r>
              <a:rPr lang="zh-TW" altLang="en-US" sz="2800" dirty="0">
                <a:latin typeface="+mn-ea"/>
              </a:rPr>
              <a:t>人，共</a:t>
            </a:r>
            <a:r>
              <a:rPr lang="zh-TW" altLang="en-US" sz="2800" u="sng" dirty="0">
                <a:latin typeface="+mn-ea"/>
              </a:rPr>
              <a:t>      </a:t>
            </a:r>
            <a:r>
              <a:rPr lang="zh-TW" altLang="en-US" sz="2800" dirty="0">
                <a:latin typeface="+mn-ea"/>
              </a:rPr>
              <a:t>人。</a:t>
            </a:r>
            <a:endParaRPr lang="en-US" altLang="zh-TW" sz="2800" dirty="0">
              <a:latin typeface="+mn-ea"/>
            </a:endParaRPr>
          </a:p>
          <a:p>
            <a:pPr>
              <a:lnSpc>
                <a:spcPct val="150000"/>
              </a:lnSpc>
            </a:pPr>
            <a:r>
              <a:rPr lang="en-US" altLang="zh-TW" sz="2800" dirty="0">
                <a:latin typeface="+mn-ea"/>
              </a:rPr>
              <a:t>5.</a:t>
            </a:r>
            <a:r>
              <a:rPr lang="zh-TW" altLang="en-US" sz="2800" dirty="0">
                <a:solidFill>
                  <a:srgbClr val="FF0000"/>
                </a:solidFill>
                <a:latin typeface="+mn-ea"/>
              </a:rPr>
              <a:t>重點部門人數：研發</a:t>
            </a:r>
            <a:r>
              <a:rPr lang="zh-TW" altLang="en-US" sz="2800" u="sng" dirty="0">
                <a:solidFill>
                  <a:srgbClr val="FF0000"/>
                </a:solidFill>
                <a:latin typeface="+mn-ea"/>
              </a:rPr>
              <a:t>      </a:t>
            </a:r>
            <a:r>
              <a:rPr lang="zh-TW" altLang="en-US" sz="2800" dirty="0">
                <a:solidFill>
                  <a:srgbClr val="FF0000"/>
                </a:solidFill>
                <a:latin typeface="+mn-ea"/>
              </a:rPr>
              <a:t>人、生管</a:t>
            </a:r>
            <a:r>
              <a:rPr lang="zh-TW" altLang="en-US" sz="2800" u="sng" dirty="0">
                <a:solidFill>
                  <a:srgbClr val="FF0000"/>
                </a:solidFill>
                <a:latin typeface="+mn-ea"/>
              </a:rPr>
              <a:t>      </a:t>
            </a:r>
            <a:r>
              <a:rPr lang="zh-TW" altLang="en-US" sz="2800" dirty="0">
                <a:solidFill>
                  <a:srgbClr val="FF0000"/>
                </a:solidFill>
                <a:latin typeface="+mn-ea"/>
              </a:rPr>
              <a:t>人、資訊</a:t>
            </a:r>
            <a:r>
              <a:rPr lang="zh-TW" altLang="en-US" sz="2800" u="sng" dirty="0">
                <a:solidFill>
                  <a:srgbClr val="FF0000"/>
                </a:solidFill>
                <a:latin typeface="+mn-ea"/>
              </a:rPr>
              <a:t>      </a:t>
            </a:r>
            <a:r>
              <a:rPr lang="zh-TW" altLang="en-US" sz="2800" dirty="0">
                <a:solidFill>
                  <a:srgbClr val="FF0000"/>
                </a:solidFill>
                <a:latin typeface="+mn-ea"/>
              </a:rPr>
              <a:t>人</a:t>
            </a:r>
            <a:endParaRPr lang="en-US" altLang="zh-TW" sz="2800" dirty="0">
              <a:solidFill>
                <a:srgbClr val="FF0000"/>
              </a:solidFill>
              <a:latin typeface="+mn-ea"/>
            </a:endParaRPr>
          </a:p>
          <a:p>
            <a:pPr>
              <a:lnSpc>
                <a:spcPct val="150000"/>
              </a:lnSpc>
            </a:pPr>
            <a:r>
              <a:rPr lang="en-US" altLang="zh-TW" sz="2800" dirty="0">
                <a:latin typeface="+mn-ea"/>
              </a:rPr>
              <a:t>6.</a:t>
            </a:r>
            <a:r>
              <a:rPr lang="zh-TW" altLang="en-US" sz="2800" dirty="0">
                <a:latin typeface="+mn-ea"/>
              </a:rPr>
              <a:t>主要產品：</a:t>
            </a:r>
            <a:endParaRPr lang="en-US" altLang="zh-TW" sz="2800" strike="sngStrike" dirty="0">
              <a:solidFill>
                <a:srgbClr val="FF0000"/>
              </a:solidFill>
              <a:latin typeface="+mn-ea"/>
            </a:endParaRPr>
          </a:p>
        </p:txBody>
      </p:sp>
      <p:sp>
        <p:nvSpPr>
          <p:cNvPr id="2" name="投影片編號版面配置區 1">
            <a:extLst>
              <a:ext uri="{FF2B5EF4-FFF2-40B4-BE49-F238E27FC236}">
                <a16:creationId xmlns:a16="http://schemas.microsoft.com/office/drawing/2014/main" id="{38790AD9-7AA1-705C-46E9-C2641CA30856}"/>
              </a:ext>
            </a:extLst>
          </p:cNvPr>
          <p:cNvSpPr>
            <a:spLocks noGrp="1"/>
          </p:cNvSpPr>
          <p:nvPr>
            <p:ph type="sldNum" sz="quarter" idx="12"/>
          </p:nvPr>
        </p:nvSpPr>
        <p:spPr/>
        <p:txBody>
          <a:bodyPr/>
          <a:lstStyle/>
          <a:p>
            <a:fld id="{B7B050B3-4E47-4544-A6D7-1E04C4A77E41}" type="slidenum">
              <a:rPr lang="zh-TW" altLang="en-US" smtClean="0"/>
              <a:pPr/>
              <a:t>3</a:t>
            </a:fld>
            <a:endParaRPr lang="zh-TW" altLang="en-US" dirty="0"/>
          </a:p>
        </p:txBody>
      </p:sp>
    </p:spTree>
    <p:extLst>
      <p:ext uri="{BB962C8B-B14F-4D97-AF65-F5344CB8AC3E}">
        <p14:creationId xmlns:p14="http://schemas.microsoft.com/office/powerpoint/2010/main" val="3091591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a:extLst>
              <a:ext uri="{FF2B5EF4-FFF2-40B4-BE49-F238E27FC236}">
                <a16:creationId xmlns:a16="http://schemas.microsoft.com/office/drawing/2014/main" id="{9F1A1FD3-28A2-4BA9-81C8-37A8B377664F}"/>
              </a:ext>
            </a:extLst>
          </p:cNvPr>
          <p:cNvSpPr>
            <a:spLocks noGrp="1"/>
          </p:cNvSpPr>
          <p:nvPr>
            <p:ph type="sldNum" sz="quarter" idx="12"/>
          </p:nvPr>
        </p:nvSpPr>
        <p:spPr>
          <a:xfrm>
            <a:off x="8617902" y="5972922"/>
            <a:ext cx="683339" cy="365125"/>
          </a:xfrm>
        </p:spPr>
        <p:txBody>
          <a:bodyPr vert="horz" lIns="91440" tIns="45720" rIns="91440" bIns="45720" rtlCol="0" anchor="ctr"/>
          <a:lstStyle/>
          <a:p>
            <a:fld id="{B7B050B3-4E47-4544-A6D7-1E04C4A77E41}" type="slidenum">
              <a:rPr lang="zh-TW" altLang="en-US"/>
              <a:pPr/>
              <a:t>4</a:t>
            </a:fld>
            <a:endParaRPr lang="zh-TW" altLang="en-US" dirty="0"/>
          </a:p>
        </p:txBody>
      </p:sp>
      <p:sp>
        <p:nvSpPr>
          <p:cNvPr id="9" name="矩形 8">
            <a:extLst>
              <a:ext uri="{FF2B5EF4-FFF2-40B4-BE49-F238E27FC236}">
                <a16:creationId xmlns:a16="http://schemas.microsoft.com/office/drawing/2014/main" id="{22FF571B-41DB-4DB7-850C-4FB5ACE3289A}"/>
              </a:ext>
            </a:extLst>
          </p:cNvPr>
          <p:cNvSpPr/>
          <p:nvPr/>
        </p:nvSpPr>
        <p:spPr>
          <a:xfrm>
            <a:off x="639779" y="417174"/>
            <a:ext cx="4827960" cy="707886"/>
          </a:xfrm>
          <a:prstGeom prst="rect">
            <a:avLst/>
          </a:prstGeom>
        </p:spPr>
        <p:txBody>
          <a:bodyPr wrap="square">
            <a:spAutoFit/>
          </a:bodyPr>
          <a:lstStyle/>
          <a:p>
            <a:r>
              <a:rPr lang="zh-TW" altLang="en-US" sz="4000" b="1" dirty="0">
                <a:latin typeface="微軟正黑體" panose="020B0604030504040204" pitchFamily="34" charset="-120"/>
              </a:rPr>
              <a:t>二、</a:t>
            </a:r>
            <a:r>
              <a:rPr lang="zh-TW" altLang="en-US" sz="4000" b="1" dirty="0">
                <a:solidFill>
                  <a:schemeClr val="tx1">
                    <a:lumMod val="95000"/>
                    <a:lumOff val="5000"/>
                  </a:schemeClr>
                </a:solidFill>
                <a:latin typeface="微軟正黑體" panose="020B0604030504040204" pitchFamily="34" charset="-120"/>
              </a:rPr>
              <a:t>現況說明</a:t>
            </a:r>
            <a:endParaRPr lang="en-US" altLang="zh-TW" sz="4000" b="1" dirty="0">
              <a:solidFill>
                <a:schemeClr val="tx1">
                  <a:lumMod val="95000"/>
                  <a:lumOff val="5000"/>
                </a:schemeClr>
              </a:solidFill>
              <a:latin typeface="微軟正黑體" panose="020B0604030504040204" pitchFamily="34" charset="-120"/>
            </a:endParaRPr>
          </a:p>
        </p:txBody>
      </p:sp>
      <p:sp>
        <p:nvSpPr>
          <p:cNvPr id="6" name="語音泡泡: 矩形 1">
            <a:extLst>
              <a:ext uri="{FF2B5EF4-FFF2-40B4-BE49-F238E27FC236}">
                <a16:creationId xmlns:a16="http://schemas.microsoft.com/office/drawing/2014/main" id="{44EFA645-ECC6-4230-BEEF-CFF2437A7A9B}"/>
              </a:ext>
            </a:extLst>
          </p:cNvPr>
          <p:cNvSpPr/>
          <p:nvPr/>
        </p:nvSpPr>
        <p:spPr>
          <a:xfrm>
            <a:off x="5869879" y="354008"/>
            <a:ext cx="5077522" cy="834218"/>
          </a:xfrm>
          <a:prstGeom prst="wedgeRectCallout">
            <a:avLst>
              <a:gd name="adj1" fmla="val -40139"/>
              <a:gd name="adj2" fmla="val 9585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dirty="0">
                <a:solidFill>
                  <a:srgbClr val="FF0000"/>
                </a:solidFill>
              </a:rPr>
              <a:t>須敘明公司目前製造現場所面臨的挑戰或問題。</a:t>
            </a:r>
          </a:p>
        </p:txBody>
      </p:sp>
    </p:spTree>
    <p:extLst>
      <p:ext uri="{BB962C8B-B14F-4D97-AF65-F5344CB8AC3E}">
        <p14:creationId xmlns:p14="http://schemas.microsoft.com/office/powerpoint/2010/main" val="2325381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639779" y="417174"/>
            <a:ext cx="6212434" cy="1323439"/>
          </a:xfrm>
          <a:prstGeom prst="rect">
            <a:avLst/>
          </a:prstGeom>
        </p:spPr>
        <p:txBody>
          <a:bodyPr wrap="square">
            <a:spAutoFit/>
          </a:bodyPr>
          <a:lstStyle/>
          <a:p>
            <a:r>
              <a:rPr lang="zh-TW" altLang="en-US" sz="4000" b="1" dirty="0">
                <a:latin typeface="微軟正黑體" panose="020B0604030504040204" pitchFamily="34" charset="-120"/>
              </a:rPr>
              <a:t>二、</a:t>
            </a:r>
            <a:r>
              <a:rPr lang="zh-TW" altLang="en-US" sz="4000" b="1" dirty="0">
                <a:solidFill>
                  <a:schemeClr val="tx1">
                    <a:lumMod val="95000"/>
                    <a:lumOff val="5000"/>
                  </a:schemeClr>
                </a:solidFill>
                <a:latin typeface="微軟正黑體" panose="020B0604030504040204" pitchFamily="34" charset="-120"/>
              </a:rPr>
              <a:t>現況說明</a:t>
            </a:r>
            <a:r>
              <a:rPr lang="en-US" altLang="zh-TW" sz="4000" b="1" dirty="0">
                <a:solidFill>
                  <a:schemeClr val="tx1">
                    <a:lumMod val="95000"/>
                    <a:lumOff val="5000"/>
                  </a:schemeClr>
                </a:solidFill>
                <a:latin typeface="微軟正黑體" panose="020B0604030504040204" pitchFamily="34" charset="-120"/>
              </a:rPr>
              <a:t>-</a:t>
            </a:r>
          </a:p>
          <a:p>
            <a:r>
              <a:rPr lang="zh-TW" altLang="en-US" sz="4000" b="1" dirty="0">
                <a:solidFill>
                  <a:schemeClr val="tx1">
                    <a:lumMod val="95000"/>
                    <a:lumOff val="5000"/>
                  </a:schemeClr>
                </a:solidFill>
                <a:latin typeface="微軟正黑體" panose="020B0604030504040204" pitchFamily="34" charset="-120"/>
              </a:rPr>
              <a:t>物與情報流圖</a:t>
            </a:r>
            <a:r>
              <a:rPr lang="en-US" altLang="zh-TW" sz="4000" b="1" dirty="0">
                <a:solidFill>
                  <a:schemeClr val="tx1">
                    <a:lumMod val="95000"/>
                    <a:lumOff val="5000"/>
                  </a:schemeClr>
                </a:solidFill>
                <a:latin typeface="微軟正黑體" panose="020B0604030504040204" pitchFamily="34" charset="-120"/>
              </a:rPr>
              <a:t>(</a:t>
            </a:r>
            <a:r>
              <a:rPr lang="zh-TW" altLang="en-US" sz="4000" b="1" dirty="0">
                <a:solidFill>
                  <a:schemeClr val="tx1">
                    <a:lumMod val="95000"/>
                    <a:lumOff val="5000"/>
                  </a:schemeClr>
                </a:solidFill>
                <a:latin typeface="微軟正黑體" panose="020B0604030504040204" pitchFamily="34" charset="-120"/>
              </a:rPr>
              <a:t>價值流圖</a:t>
            </a:r>
            <a:r>
              <a:rPr lang="en-US" altLang="zh-TW" sz="4000" b="1" dirty="0">
                <a:solidFill>
                  <a:schemeClr val="tx1">
                    <a:lumMod val="95000"/>
                    <a:lumOff val="5000"/>
                  </a:schemeClr>
                </a:solidFill>
                <a:latin typeface="微軟正黑體" panose="020B0604030504040204" pitchFamily="34" charset="-120"/>
              </a:rPr>
              <a:t>)</a:t>
            </a:r>
          </a:p>
        </p:txBody>
      </p:sp>
      <p:sp>
        <p:nvSpPr>
          <p:cNvPr id="7" name="語音泡泡: 矩形 1">
            <a:extLst>
              <a:ext uri="{FF2B5EF4-FFF2-40B4-BE49-F238E27FC236}">
                <a16:creationId xmlns:a16="http://schemas.microsoft.com/office/drawing/2014/main" id="{44EFA645-ECC6-4230-BEEF-CFF2437A7A9B}"/>
              </a:ext>
            </a:extLst>
          </p:cNvPr>
          <p:cNvSpPr/>
          <p:nvPr/>
        </p:nvSpPr>
        <p:spPr>
          <a:xfrm>
            <a:off x="6721030" y="168774"/>
            <a:ext cx="5362940" cy="2391545"/>
          </a:xfrm>
          <a:prstGeom prst="wedgeRectCallout">
            <a:avLst>
              <a:gd name="adj1" fmla="val -44240"/>
              <a:gd name="adj2" fmla="val 67110"/>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en-US" altLang="zh-TW" b="1" dirty="0">
                <a:solidFill>
                  <a:srgbClr val="FF0000"/>
                </a:solidFill>
              </a:rPr>
              <a:t>1.</a:t>
            </a:r>
            <a:r>
              <a:rPr lang="zh-TW" altLang="en-US" b="1" dirty="0">
                <a:solidFill>
                  <a:srgbClr val="FF0000"/>
                </a:solidFill>
              </a:rPr>
              <a:t>計畫申請簡報須呈現物與情報流圖</a:t>
            </a:r>
            <a:r>
              <a:rPr lang="en-US" altLang="zh-TW" b="1" dirty="0">
                <a:solidFill>
                  <a:srgbClr val="FF0000"/>
                </a:solidFill>
              </a:rPr>
              <a:t>(</a:t>
            </a:r>
            <a:r>
              <a:rPr lang="zh-TW" altLang="en-US" b="1" dirty="0">
                <a:solidFill>
                  <a:srgbClr val="FF0000"/>
                </a:solidFill>
              </a:rPr>
              <a:t>價值流圖</a:t>
            </a:r>
            <a:r>
              <a:rPr lang="en-US" altLang="zh-TW" b="1" dirty="0">
                <a:solidFill>
                  <a:srgbClr val="FF0000"/>
                </a:solidFill>
              </a:rPr>
              <a:t>)</a:t>
            </a:r>
            <a:r>
              <a:rPr lang="zh-TW" altLang="en-US" b="1" dirty="0">
                <a:solidFill>
                  <a:srgbClr val="FF0000"/>
                </a:solidFill>
              </a:rPr>
              <a:t>及痛點</a:t>
            </a:r>
            <a:r>
              <a:rPr lang="en-US" altLang="zh-TW" b="1" dirty="0">
                <a:solidFill>
                  <a:srgbClr val="FF0000"/>
                </a:solidFill>
              </a:rPr>
              <a:t>(</a:t>
            </a:r>
            <a:r>
              <a:rPr lang="zh-TW" altLang="en-US" b="1" dirty="0">
                <a:solidFill>
                  <a:srgbClr val="FF0000"/>
                </a:solidFill>
              </a:rPr>
              <a:t>爆破點</a:t>
            </a:r>
            <a:r>
              <a:rPr lang="en-US" altLang="zh-TW" b="1" dirty="0">
                <a:solidFill>
                  <a:srgbClr val="FF0000"/>
                </a:solidFill>
              </a:rPr>
              <a:t>)</a:t>
            </a:r>
            <a:r>
              <a:rPr lang="zh-TW" altLang="en-US" b="1" dirty="0">
                <a:solidFill>
                  <a:srgbClr val="FF0000"/>
                </a:solidFill>
              </a:rPr>
              <a:t>，</a:t>
            </a:r>
            <a:r>
              <a:rPr lang="zh-TW" altLang="zh-TW" b="1" dirty="0">
                <a:solidFill>
                  <a:srgbClr val="0000CC"/>
                </a:solidFill>
              </a:rPr>
              <a:t>並依</a:t>
            </a:r>
            <a:r>
              <a:rPr lang="zh-TW" altLang="en-US" b="1" dirty="0">
                <a:solidFill>
                  <a:srgbClr val="0000CC"/>
                </a:solidFill>
              </a:rPr>
              <a:t>爆破</a:t>
            </a:r>
            <a:r>
              <a:rPr lang="zh-TW" altLang="zh-TW" b="1" dirty="0">
                <a:solidFill>
                  <a:srgbClr val="0000CC"/>
                </a:solidFill>
              </a:rPr>
              <a:t>點連結到改善目標</a:t>
            </a:r>
            <a:r>
              <a:rPr lang="zh-TW" altLang="en-US" b="1" dirty="0">
                <a:solidFill>
                  <a:srgbClr val="0000CC"/>
                </a:solidFill>
              </a:rPr>
              <a:t>。</a:t>
            </a:r>
            <a:endParaRPr lang="en-US" altLang="zh-TW" b="1" dirty="0">
              <a:solidFill>
                <a:srgbClr val="0000CC"/>
              </a:solidFill>
            </a:endParaRPr>
          </a:p>
          <a:p>
            <a:pPr>
              <a:lnSpc>
                <a:spcPts val="2400"/>
              </a:lnSpc>
            </a:pPr>
            <a:r>
              <a:rPr lang="en-US" altLang="zh-TW" b="1" dirty="0">
                <a:solidFill>
                  <a:srgbClr val="0000CC"/>
                </a:solidFill>
              </a:rPr>
              <a:t>2.</a:t>
            </a:r>
            <a:r>
              <a:rPr lang="zh-TW" altLang="en-US" b="1" dirty="0">
                <a:solidFill>
                  <a:srgbClr val="0000CC"/>
                </a:solidFill>
              </a:rPr>
              <a:t>若產品為少量多樣客製化的產品，可針對其中一件產品來繪製。</a:t>
            </a:r>
            <a:endParaRPr lang="en-US" altLang="zh-TW" b="1" dirty="0">
              <a:solidFill>
                <a:srgbClr val="0000CC"/>
              </a:solidFill>
            </a:endParaRPr>
          </a:p>
          <a:p>
            <a:pPr>
              <a:lnSpc>
                <a:spcPts val="2400"/>
              </a:lnSpc>
            </a:pPr>
            <a:r>
              <a:rPr lang="en-US" altLang="zh-TW" b="1" dirty="0">
                <a:solidFill>
                  <a:srgbClr val="FF0000"/>
                </a:solidFill>
              </a:rPr>
              <a:t>3.</a:t>
            </a:r>
            <a:r>
              <a:rPr lang="zh-TW" altLang="en-US" b="1" dirty="0">
                <a:solidFill>
                  <a:srgbClr val="FF0000"/>
                </a:solidFill>
              </a:rPr>
              <a:t>若為初次導入精實管理</a:t>
            </a:r>
            <a:r>
              <a:rPr lang="en-US" altLang="zh-TW" b="1" dirty="0">
                <a:solidFill>
                  <a:srgbClr val="FF0000"/>
                </a:solidFill>
              </a:rPr>
              <a:t>TPS</a:t>
            </a:r>
            <a:r>
              <a:rPr lang="zh-TW" altLang="en-US" b="1" dirty="0">
                <a:solidFill>
                  <a:srgbClr val="FF0000"/>
                </a:solidFill>
              </a:rPr>
              <a:t>者，須附</a:t>
            </a:r>
            <a:r>
              <a:rPr lang="en-US" altLang="zh-TW" b="1" dirty="0">
                <a:solidFill>
                  <a:srgbClr val="FF0000"/>
                </a:solidFill>
              </a:rPr>
              <a:t>TPS</a:t>
            </a:r>
            <a:r>
              <a:rPr lang="zh-TW" altLang="en-US" b="1" dirty="0">
                <a:solidFill>
                  <a:srgbClr val="FF0000"/>
                </a:solidFill>
              </a:rPr>
              <a:t>顧問的訪廠診斷報告書並附現況痛點。</a:t>
            </a:r>
            <a:endParaRPr lang="en-US" altLang="zh-TW" b="1" dirty="0">
              <a:solidFill>
                <a:srgbClr val="FF0000"/>
              </a:solidFill>
            </a:endParaRPr>
          </a:p>
        </p:txBody>
      </p:sp>
      <p:sp>
        <p:nvSpPr>
          <p:cNvPr id="2" name="投影片編號版面配置區 1">
            <a:extLst>
              <a:ext uri="{FF2B5EF4-FFF2-40B4-BE49-F238E27FC236}">
                <a16:creationId xmlns:a16="http://schemas.microsoft.com/office/drawing/2014/main" id="{802BC422-468A-E841-2EB7-5BA9C1213A29}"/>
              </a:ext>
            </a:extLst>
          </p:cNvPr>
          <p:cNvSpPr>
            <a:spLocks noGrp="1"/>
          </p:cNvSpPr>
          <p:nvPr>
            <p:ph type="sldNum" sz="quarter" idx="12"/>
          </p:nvPr>
        </p:nvSpPr>
        <p:spPr/>
        <p:txBody>
          <a:bodyPr/>
          <a:lstStyle/>
          <a:p>
            <a:fld id="{B7B050B3-4E47-4544-A6D7-1E04C4A77E41}" type="slidenum">
              <a:rPr lang="zh-TW" altLang="en-US" smtClean="0"/>
              <a:pPr/>
              <a:t>5</a:t>
            </a:fld>
            <a:endParaRPr lang="zh-TW" altLang="en-US"/>
          </a:p>
        </p:txBody>
      </p:sp>
    </p:spTree>
    <p:extLst>
      <p:ext uri="{BB962C8B-B14F-4D97-AF65-F5344CB8AC3E}">
        <p14:creationId xmlns:p14="http://schemas.microsoft.com/office/powerpoint/2010/main" val="2141899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639778" y="417174"/>
            <a:ext cx="8133831" cy="707886"/>
          </a:xfrm>
          <a:prstGeom prst="rect">
            <a:avLst/>
          </a:prstGeom>
        </p:spPr>
        <p:txBody>
          <a:bodyPr wrap="square">
            <a:spAutoFit/>
          </a:bodyPr>
          <a:lstStyle/>
          <a:p>
            <a:r>
              <a:rPr lang="zh-TW" altLang="en-US" sz="4000" b="1" dirty="0">
                <a:latin typeface="微軟正黑體" panose="020B0604030504040204" pitchFamily="34" charset="-120"/>
              </a:rPr>
              <a:t>二、</a:t>
            </a:r>
            <a:r>
              <a:rPr lang="zh-TW" altLang="en-US" sz="4000" b="1" dirty="0">
                <a:solidFill>
                  <a:schemeClr val="tx1">
                    <a:lumMod val="95000"/>
                    <a:lumOff val="5000"/>
                  </a:schemeClr>
                </a:solidFill>
                <a:latin typeface="微軟正黑體" panose="020B0604030504040204" pitchFamily="34" charset="-120"/>
              </a:rPr>
              <a:t>現況說明</a:t>
            </a:r>
            <a:r>
              <a:rPr lang="en-US" altLang="zh-TW" sz="4000" b="1" dirty="0">
                <a:solidFill>
                  <a:schemeClr val="tx1">
                    <a:lumMod val="95000"/>
                    <a:lumOff val="5000"/>
                  </a:schemeClr>
                </a:solidFill>
                <a:latin typeface="微軟正黑體" panose="020B0604030504040204" pitchFamily="34" charset="-120"/>
              </a:rPr>
              <a:t>-</a:t>
            </a:r>
            <a:r>
              <a:rPr lang="zh-TW" altLang="en-US" sz="4000" b="1" dirty="0">
                <a:solidFill>
                  <a:schemeClr val="tx1">
                    <a:lumMod val="95000"/>
                    <a:lumOff val="5000"/>
                  </a:schemeClr>
                </a:solidFill>
                <a:latin typeface="微軟正黑體" panose="020B0604030504040204" pitchFamily="34" charset="-120"/>
              </a:rPr>
              <a:t>數位系統資訊流圖</a:t>
            </a:r>
            <a:endParaRPr lang="en-US" altLang="zh-TW" sz="4000" b="1" dirty="0">
              <a:solidFill>
                <a:schemeClr val="tx1">
                  <a:lumMod val="95000"/>
                  <a:lumOff val="5000"/>
                </a:schemeClr>
              </a:solidFill>
              <a:latin typeface="微軟正黑體" panose="020B0604030504040204" pitchFamily="34" charset="-120"/>
            </a:endParaRPr>
          </a:p>
        </p:txBody>
      </p:sp>
      <p:sp>
        <p:nvSpPr>
          <p:cNvPr id="3" name="投影片編號版面配置區 2">
            <a:extLst>
              <a:ext uri="{FF2B5EF4-FFF2-40B4-BE49-F238E27FC236}">
                <a16:creationId xmlns:a16="http://schemas.microsoft.com/office/drawing/2014/main" id="{FE19E325-27EC-BD72-EEA1-B3F2814D396E}"/>
              </a:ext>
            </a:extLst>
          </p:cNvPr>
          <p:cNvSpPr>
            <a:spLocks noGrp="1"/>
          </p:cNvSpPr>
          <p:nvPr>
            <p:ph type="sldNum" sz="quarter" idx="12"/>
          </p:nvPr>
        </p:nvSpPr>
        <p:spPr/>
        <p:txBody>
          <a:bodyPr/>
          <a:lstStyle/>
          <a:p>
            <a:fld id="{B7B050B3-4E47-4544-A6D7-1E04C4A77E41}" type="slidenum">
              <a:rPr lang="zh-TW" altLang="en-US" smtClean="0"/>
              <a:pPr/>
              <a:t>6</a:t>
            </a:fld>
            <a:endParaRPr lang="zh-TW" altLang="en-US"/>
          </a:p>
        </p:txBody>
      </p:sp>
      <p:sp>
        <p:nvSpPr>
          <p:cNvPr id="2" name="語音泡泡: 矩形 1">
            <a:extLst>
              <a:ext uri="{FF2B5EF4-FFF2-40B4-BE49-F238E27FC236}">
                <a16:creationId xmlns:a16="http://schemas.microsoft.com/office/drawing/2014/main" id="{9865B161-0A6A-CD93-180D-E639B5DE1452}"/>
              </a:ext>
            </a:extLst>
          </p:cNvPr>
          <p:cNvSpPr/>
          <p:nvPr/>
        </p:nvSpPr>
        <p:spPr>
          <a:xfrm>
            <a:off x="6107573" y="1148210"/>
            <a:ext cx="5914819" cy="833974"/>
          </a:xfrm>
          <a:prstGeom prst="wedgeRectCallout">
            <a:avLst>
              <a:gd name="adj1" fmla="val -40139"/>
              <a:gd name="adj2" fmla="val 9585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提醒：須呈現數位系統資訊流圖</a:t>
            </a:r>
            <a:r>
              <a:rPr lang="en-US" altLang="zh-TW" b="1" dirty="0">
                <a:solidFill>
                  <a:srgbClr val="FF0000"/>
                </a:solidFill>
              </a:rPr>
              <a:t>(</a:t>
            </a:r>
            <a:r>
              <a:rPr lang="zh-TW" altLang="en-US" b="1" dirty="0">
                <a:solidFill>
                  <a:srgbClr val="FF0000"/>
                </a:solidFill>
              </a:rPr>
              <a:t>例如電腦化管理、</a:t>
            </a:r>
            <a:r>
              <a:rPr lang="en-US" altLang="zh-TW" b="1" dirty="0">
                <a:solidFill>
                  <a:srgbClr val="FF0000"/>
                </a:solidFill>
              </a:rPr>
              <a:t>ERP</a:t>
            </a:r>
            <a:r>
              <a:rPr lang="zh-TW" altLang="en-US" b="1" dirty="0">
                <a:solidFill>
                  <a:srgbClr val="FF0000"/>
                </a:solidFill>
              </a:rPr>
              <a:t>、</a:t>
            </a:r>
            <a:r>
              <a:rPr lang="en-US" altLang="zh-TW" b="1" dirty="0">
                <a:solidFill>
                  <a:srgbClr val="FF0000"/>
                </a:solidFill>
              </a:rPr>
              <a:t>MES</a:t>
            </a:r>
            <a:r>
              <a:rPr lang="zh-TW" altLang="en-US" b="1" dirty="0">
                <a:solidFill>
                  <a:srgbClr val="FF0000"/>
                </a:solidFill>
              </a:rPr>
              <a:t>、</a:t>
            </a:r>
            <a:r>
              <a:rPr lang="en-US" altLang="zh-TW" b="1" dirty="0">
                <a:solidFill>
                  <a:srgbClr val="FF0000"/>
                </a:solidFill>
              </a:rPr>
              <a:t>APS</a:t>
            </a:r>
            <a:r>
              <a:rPr lang="zh-TW" altLang="en-US" b="1" dirty="0">
                <a:solidFill>
                  <a:srgbClr val="FF0000"/>
                </a:solidFill>
              </a:rPr>
              <a:t>或機聯網</a:t>
            </a:r>
            <a:r>
              <a:rPr lang="en-US" altLang="zh-TW" b="1" dirty="0">
                <a:solidFill>
                  <a:srgbClr val="FF0000"/>
                </a:solidFill>
              </a:rPr>
              <a:t>..</a:t>
            </a:r>
            <a:r>
              <a:rPr lang="zh-TW" altLang="en-US" b="1" dirty="0">
                <a:solidFill>
                  <a:srgbClr val="FF0000"/>
                </a:solidFill>
              </a:rPr>
              <a:t>等</a:t>
            </a:r>
            <a:r>
              <a:rPr lang="en-US" altLang="zh-TW" b="1" dirty="0">
                <a:solidFill>
                  <a:srgbClr val="FF0000"/>
                </a:solidFill>
              </a:rPr>
              <a:t>)</a:t>
            </a:r>
            <a:r>
              <a:rPr lang="zh-TW" altLang="en-US" b="1" dirty="0">
                <a:solidFill>
                  <a:srgbClr val="FF0000"/>
                </a:solidFill>
              </a:rPr>
              <a:t> 。</a:t>
            </a:r>
            <a:endParaRPr lang="en-US" altLang="zh-TW" b="1" dirty="0">
              <a:solidFill>
                <a:srgbClr val="FF0000"/>
              </a:solidFill>
            </a:endParaRPr>
          </a:p>
        </p:txBody>
      </p:sp>
    </p:spTree>
    <p:extLst>
      <p:ext uri="{BB962C8B-B14F-4D97-AF65-F5344CB8AC3E}">
        <p14:creationId xmlns:p14="http://schemas.microsoft.com/office/powerpoint/2010/main" val="1220497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39E1B466-162A-45BB-8ED2-52181BA5922C}"/>
              </a:ext>
            </a:extLst>
          </p:cNvPr>
          <p:cNvSpPr/>
          <p:nvPr/>
        </p:nvSpPr>
        <p:spPr>
          <a:xfrm>
            <a:off x="639778" y="417174"/>
            <a:ext cx="5359805" cy="707886"/>
          </a:xfrm>
          <a:prstGeom prst="rect">
            <a:avLst/>
          </a:prstGeom>
        </p:spPr>
        <p:txBody>
          <a:bodyPr wrap="square">
            <a:spAutoFit/>
          </a:bodyPr>
          <a:lstStyle/>
          <a:p>
            <a:r>
              <a:rPr lang="zh-TW" altLang="en-US" sz="4000" b="1" dirty="0">
                <a:latin typeface="微軟正黑體" panose="020B0604030504040204" pitchFamily="34" charset="-120"/>
              </a:rPr>
              <a:t>三、</a:t>
            </a:r>
            <a:r>
              <a:rPr lang="zh-TW" altLang="en-US" sz="4000" b="1" dirty="0">
                <a:solidFill>
                  <a:schemeClr val="tx1">
                    <a:lumMod val="95000"/>
                    <a:lumOff val="5000"/>
                  </a:schemeClr>
                </a:solidFill>
                <a:latin typeface="微軟正黑體" panose="020B0604030504040204" pitchFamily="34" charset="-120"/>
              </a:rPr>
              <a:t>改善的課題</a:t>
            </a:r>
            <a:endParaRPr lang="en-US" altLang="zh-TW" sz="4000" b="1" dirty="0">
              <a:solidFill>
                <a:schemeClr val="tx1">
                  <a:lumMod val="95000"/>
                  <a:lumOff val="5000"/>
                </a:schemeClr>
              </a:solidFill>
              <a:latin typeface="微軟正黑體" panose="020B0604030504040204" pitchFamily="34" charset="-120"/>
            </a:endParaRPr>
          </a:p>
        </p:txBody>
      </p:sp>
      <p:sp>
        <p:nvSpPr>
          <p:cNvPr id="6" name="語音泡泡: 矩形 1">
            <a:extLst>
              <a:ext uri="{FF2B5EF4-FFF2-40B4-BE49-F238E27FC236}">
                <a16:creationId xmlns:a16="http://schemas.microsoft.com/office/drawing/2014/main" id="{44EFA645-ECC6-4230-BEEF-CFF2437A7A9B}"/>
              </a:ext>
            </a:extLst>
          </p:cNvPr>
          <p:cNvSpPr/>
          <p:nvPr/>
        </p:nvSpPr>
        <p:spPr>
          <a:xfrm>
            <a:off x="6651583" y="115151"/>
            <a:ext cx="5328215" cy="2099132"/>
          </a:xfrm>
          <a:prstGeom prst="wedgeRectCallout">
            <a:avLst>
              <a:gd name="adj1" fmla="val -43259"/>
              <a:gd name="adj2" fmla="val 64169"/>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chemeClr val="tx1"/>
                </a:solidFill>
              </a:rPr>
              <a:t>提醒：</a:t>
            </a:r>
            <a:r>
              <a:rPr lang="zh-TW" altLang="en-US" b="1" dirty="0">
                <a:solidFill>
                  <a:srgbClr val="FF0000"/>
                </a:solidFill>
              </a:rPr>
              <a:t>針對物流精實改善，或情報流精實改善</a:t>
            </a:r>
            <a:endParaRPr lang="en-US" altLang="zh-TW" b="1" dirty="0">
              <a:solidFill>
                <a:schemeClr val="tx1"/>
              </a:solidFill>
            </a:endParaRPr>
          </a:p>
          <a:p>
            <a:pPr>
              <a:lnSpc>
                <a:spcPts val="2400"/>
              </a:lnSpc>
            </a:pPr>
            <a:r>
              <a:rPr lang="en-US" altLang="zh-TW" b="1" dirty="0">
                <a:solidFill>
                  <a:schemeClr val="tx1"/>
                </a:solidFill>
              </a:rPr>
              <a:t>1.</a:t>
            </a:r>
            <a:r>
              <a:rPr lang="zh-TW" altLang="en-US" b="1" dirty="0">
                <a:solidFill>
                  <a:schemeClr val="tx1"/>
                </a:solidFill>
              </a:rPr>
              <a:t> 藉由導入或精進</a:t>
            </a:r>
            <a:r>
              <a:rPr lang="en-US" altLang="zh-TW" b="1" dirty="0">
                <a:solidFill>
                  <a:srgbClr val="FF0000"/>
                </a:solidFill>
              </a:rPr>
              <a:t>TPS</a:t>
            </a:r>
            <a:r>
              <a:rPr lang="zh-TW" altLang="en-US" b="1" dirty="0">
                <a:solidFill>
                  <a:srgbClr val="FF0000"/>
                </a:solidFill>
              </a:rPr>
              <a:t>精實管理</a:t>
            </a:r>
            <a:r>
              <a:rPr lang="zh-TW" altLang="en-US" b="1" dirty="0">
                <a:solidFill>
                  <a:schemeClr val="tx1"/>
                </a:solidFill>
              </a:rPr>
              <a:t>，協助生產端提升產線生產效率，減少製程中的浪費。</a:t>
            </a:r>
            <a:endParaRPr lang="en-US" altLang="zh-TW" b="1" dirty="0">
              <a:solidFill>
                <a:schemeClr val="tx1"/>
              </a:solidFill>
            </a:endParaRPr>
          </a:p>
          <a:p>
            <a:pPr>
              <a:lnSpc>
                <a:spcPts val="2400"/>
              </a:lnSpc>
            </a:pPr>
            <a:r>
              <a:rPr lang="en-US" altLang="zh-TW" b="1" dirty="0">
                <a:solidFill>
                  <a:schemeClr val="tx1"/>
                </a:solidFill>
              </a:rPr>
              <a:t>2.</a:t>
            </a:r>
            <a:r>
              <a:rPr lang="zh-TW" altLang="en-US" b="1" dirty="0">
                <a:solidFill>
                  <a:schemeClr val="tx1"/>
                </a:solidFill>
              </a:rPr>
              <a:t> 或精實</a:t>
            </a:r>
            <a:r>
              <a:rPr lang="zh-TW" altLang="en-US" b="1" dirty="0">
                <a:solidFill>
                  <a:srgbClr val="FF0000"/>
                </a:solidFill>
              </a:rPr>
              <a:t>現有數位系統功能</a:t>
            </a:r>
            <a:r>
              <a:rPr lang="zh-TW" altLang="en-US" b="1" dirty="0">
                <a:solidFill>
                  <a:schemeClr val="tx1"/>
                </a:solidFill>
              </a:rPr>
              <a:t>，協助生產端提升產線生產效率，減少製程中的浪費。</a:t>
            </a:r>
            <a:endParaRPr lang="en-US" altLang="zh-TW" b="1" dirty="0">
              <a:solidFill>
                <a:schemeClr val="tx1"/>
              </a:solidFill>
            </a:endParaRPr>
          </a:p>
          <a:p>
            <a:pPr>
              <a:lnSpc>
                <a:spcPts val="2400"/>
              </a:lnSpc>
            </a:pPr>
            <a:r>
              <a:rPr lang="en-US" altLang="zh-TW" b="1" dirty="0">
                <a:solidFill>
                  <a:srgbClr val="FF0000"/>
                </a:solidFill>
              </a:rPr>
              <a:t>3.</a:t>
            </a:r>
            <a:r>
              <a:rPr lang="zh-TW" altLang="en-US" b="1" dirty="0">
                <a:solidFill>
                  <a:srgbClr val="FF0000"/>
                </a:solidFill>
              </a:rPr>
              <a:t>請依現況痛點</a:t>
            </a:r>
            <a:r>
              <a:rPr lang="en-US" altLang="zh-TW" b="1" dirty="0">
                <a:solidFill>
                  <a:srgbClr val="FF0000"/>
                </a:solidFill>
              </a:rPr>
              <a:t>(</a:t>
            </a:r>
            <a:r>
              <a:rPr lang="zh-TW" altLang="en-US" b="1" dirty="0">
                <a:solidFill>
                  <a:srgbClr val="FF0000"/>
                </a:solidFill>
              </a:rPr>
              <a:t>爆破點</a:t>
            </a:r>
            <a:r>
              <a:rPr lang="en-US" altLang="zh-TW" b="1" dirty="0">
                <a:solidFill>
                  <a:srgbClr val="FF0000"/>
                </a:solidFill>
              </a:rPr>
              <a:t>)</a:t>
            </a:r>
            <a:r>
              <a:rPr lang="zh-TW" altLang="en-US" b="1" dirty="0">
                <a:solidFill>
                  <a:srgbClr val="FF0000"/>
                </a:solidFill>
              </a:rPr>
              <a:t>標示出本期的改善課題。</a:t>
            </a:r>
            <a:endParaRPr lang="en-US" altLang="zh-TW" b="1" dirty="0">
              <a:solidFill>
                <a:srgbClr val="FF0000"/>
              </a:solidFill>
            </a:endParaRPr>
          </a:p>
        </p:txBody>
      </p:sp>
      <p:sp>
        <p:nvSpPr>
          <p:cNvPr id="2" name="投影片編號版面配置區 1">
            <a:extLst>
              <a:ext uri="{FF2B5EF4-FFF2-40B4-BE49-F238E27FC236}">
                <a16:creationId xmlns:a16="http://schemas.microsoft.com/office/drawing/2014/main" id="{50C194D1-1159-E38F-A8E5-72F954C24F9C}"/>
              </a:ext>
            </a:extLst>
          </p:cNvPr>
          <p:cNvSpPr>
            <a:spLocks noGrp="1"/>
          </p:cNvSpPr>
          <p:nvPr>
            <p:ph type="sldNum" sz="quarter" idx="12"/>
          </p:nvPr>
        </p:nvSpPr>
        <p:spPr/>
        <p:txBody>
          <a:bodyPr/>
          <a:lstStyle/>
          <a:p>
            <a:fld id="{B7B050B3-4E47-4544-A6D7-1E04C4A77E41}" type="slidenum">
              <a:rPr lang="zh-TW" altLang="en-US" smtClean="0"/>
              <a:pPr/>
              <a:t>7</a:t>
            </a:fld>
            <a:endParaRPr lang="zh-TW" altLang="en-US"/>
          </a:p>
        </p:txBody>
      </p:sp>
    </p:spTree>
    <p:extLst>
      <p:ext uri="{BB962C8B-B14F-4D97-AF65-F5344CB8AC3E}">
        <p14:creationId xmlns:p14="http://schemas.microsoft.com/office/powerpoint/2010/main" val="356800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39E1B466-162A-45BB-8ED2-52181BA5922C}"/>
              </a:ext>
            </a:extLst>
          </p:cNvPr>
          <p:cNvSpPr/>
          <p:nvPr/>
        </p:nvSpPr>
        <p:spPr>
          <a:xfrm>
            <a:off x="639778" y="417174"/>
            <a:ext cx="11125746" cy="707886"/>
          </a:xfrm>
          <a:prstGeom prst="rect">
            <a:avLst/>
          </a:prstGeom>
        </p:spPr>
        <p:txBody>
          <a:bodyPr wrap="square">
            <a:spAutoFit/>
          </a:bodyPr>
          <a:lstStyle/>
          <a:p>
            <a:r>
              <a:rPr lang="zh-TW" altLang="en-US" sz="4000" b="1" dirty="0">
                <a:latin typeface="微軟正黑體" panose="020B0604030504040204" pitchFamily="34" charset="-120"/>
              </a:rPr>
              <a:t>四、改善的方法及預期效益</a:t>
            </a:r>
          </a:p>
        </p:txBody>
      </p:sp>
      <p:graphicFrame>
        <p:nvGraphicFramePr>
          <p:cNvPr id="6" name="內容版面配置區 4">
            <a:extLst>
              <a:ext uri="{FF2B5EF4-FFF2-40B4-BE49-F238E27FC236}">
                <a16:creationId xmlns:a16="http://schemas.microsoft.com/office/drawing/2014/main" id="{DE1BD0BA-4FF1-45AF-A70D-F82FA6FCED2C}"/>
              </a:ext>
            </a:extLst>
          </p:cNvPr>
          <p:cNvGraphicFramePr>
            <a:graphicFrameLocks/>
          </p:cNvGraphicFramePr>
          <p:nvPr>
            <p:extLst>
              <p:ext uri="{D42A27DB-BD31-4B8C-83A1-F6EECF244321}">
                <p14:modId xmlns:p14="http://schemas.microsoft.com/office/powerpoint/2010/main" val="152243820"/>
              </p:ext>
            </p:extLst>
          </p:nvPr>
        </p:nvGraphicFramePr>
        <p:xfrm>
          <a:off x="790554" y="1863442"/>
          <a:ext cx="10610891" cy="3646541"/>
        </p:xfrm>
        <a:graphic>
          <a:graphicData uri="http://schemas.openxmlformats.org/drawingml/2006/table">
            <a:tbl>
              <a:tblPr firstRow="1" bandRow="1"/>
              <a:tblGrid>
                <a:gridCol w="754380">
                  <a:extLst>
                    <a:ext uri="{9D8B030D-6E8A-4147-A177-3AD203B41FA5}">
                      <a16:colId xmlns:a16="http://schemas.microsoft.com/office/drawing/2014/main" val="3285321727"/>
                    </a:ext>
                  </a:extLst>
                </a:gridCol>
                <a:gridCol w="2009871">
                  <a:extLst>
                    <a:ext uri="{9D8B030D-6E8A-4147-A177-3AD203B41FA5}">
                      <a16:colId xmlns:a16="http://schemas.microsoft.com/office/drawing/2014/main" val="1679754639"/>
                    </a:ext>
                  </a:extLst>
                </a:gridCol>
                <a:gridCol w="3923320">
                  <a:extLst>
                    <a:ext uri="{9D8B030D-6E8A-4147-A177-3AD203B41FA5}">
                      <a16:colId xmlns:a16="http://schemas.microsoft.com/office/drawing/2014/main" val="2004643483"/>
                    </a:ext>
                  </a:extLst>
                </a:gridCol>
                <a:gridCol w="3923320">
                  <a:extLst>
                    <a:ext uri="{9D8B030D-6E8A-4147-A177-3AD203B41FA5}">
                      <a16:colId xmlns:a16="http://schemas.microsoft.com/office/drawing/2014/main" val="20003"/>
                    </a:ext>
                  </a:extLst>
                </a:gridCol>
              </a:tblGrid>
              <a:tr h="439949">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algn="ctr">
                        <a:lnSpc>
                          <a:spcPct val="100000"/>
                        </a:lnSpc>
                      </a:pPr>
                      <a:r>
                        <a:rPr lang="zh-TW" altLang="en-US" sz="2000" dirty="0">
                          <a:solidFill>
                            <a:schemeClr val="tx1"/>
                          </a:solidFill>
                          <a:latin typeface="+mn-ea"/>
                          <a:ea typeface="+mn-ea"/>
                        </a:rPr>
                        <a:t>序號</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marL="0" algn="ctr" defTabSz="832287" rtl="0" eaLnBrk="1" latinLnBrk="0" hangingPunct="1">
                        <a:lnSpc>
                          <a:spcPct val="100000"/>
                        </a:lnSpc>
                        <a:spcAft>
                          <a:spcPts val="0"/>
                        </a:spcAft>
                      </a:pPr>
                      <a:r>
                        <a:rPr lang="zh-TW" altLang="en-US" sz="2000" kern="1200" dirty="0">
                          <a:solidFill>
                            <a:schemeClr val="tx1"/>
                          </a:solidFill>
                          <a:latin typeface="微軟正黑體" panose="020B0604030504040204" pitchFamily="34" charset="-120"/>
                          <a:ea typeface="+mn-ea"/>
                          <a:cs typeface="+mn-cs"/>
                        </a:rPr>
                        <a:t>改善的課題</a:t>
                      </a:r>
                      <a:r>
                        <a:rPr lang="en-US" altLang="zh-TW" sz="2000" kern="1200" dirty="0">
                          <a:solidFill>
                            <a:schemeClr val="tx1"/>
                          </a:solidFill>
                          <a:latin typeface="微軟正黑體" panose="020B0604030504040204" pitchFamily="34" charset="-120"/>
                          <a:ea typeface="+mn-ea"/>
                          <a:cs typeface="+mn-cs"/>
                        </a:rPr>
                        <a:t>(</a:t>
                      </a:r>
                      <a:r>
                        <a:rPr lang="zh-TW" altLang="en-US" sz="2000" kern="1200" dirty="0">
                          <a:solidFill>
                            <a:schemeClr val="tx1"/>
                          </a:solidFill>
                          <a:latin typeface="微軟正黑體" panose="020B0604030504040204" pitchFamily="34" charset="-120"/>
                          <a:ea typeface="+mn-ea"/>
                          <a:cs typeface="+mn-cs"/>
                        </a:rPr>
                        <a:t>前頁</a:t>
                      </a:r>
                      <a:r>
                        <a:rPr lang="en-US" altLang="zh-TW" sz="2000" kern="1200" dirty="0">
                          <a:solidFill>
                            <a:schemeClr val="tx1"/>
                          </a:solidFill>
                          <a:latin typeface="微軟正黑體" panose="020B0604030504040204" pitchFamily="34" charset="-120"/>
                          <a:ea typeface="+mn-ea"/>
                          <a:cs typeface="+mn-cs"/>
                        </a:rPr>
                        <a:t>)</a:t>
                      </a:r>
                      <a:endParaRPr lang="zh-TW" sz="2000" kern="1200" dirty="0">
                        <a:solidFill>
                          <a:schemeClr val="tx1"/>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marL="0" algn="ctr" defTabSz="832287" rtl="0" eaLnBrk="1" latinLnBrk="0" hangingPunct="1">
                        <a:lnSpc>
                          <a:spcPct val="100000"/>
                        </a:lnSpc>
                        <a:spcAft>
                          <a:spcPts val="0"/>
                        </a:spcAft>
                      </a:pPr>
                      <a:r>
                        <a:rPr lang="zh-TW" altLang="en-US" sz="2000" kern="1200" dirty="0">
                          <a:solidFill>
                            <a:schemeClr val="tx1"/>
                          </a:solidFill>
                          <a:latin typeface="+mn-ea"/>
                          <a:ea typeface="+mn-ea"/>
                          <a:cs typeface="+mn-cs"/>
                        </a:rPr>
                        <a:t>改善的方法</a:t>
                      </a:r>
                      <a:r>
                        <a:rPr lang="en-US" altLang="zh-TW" sz="2000" kern="1200" dirty="0">
                          <a:solidFill>
                            <a:schemeClr val="tx1"/>
                          </a:solidFill>
                          <a:latin typeface="+mn-ea"/>
                          <a:ea typeface="+mn-ea"/>
                          <a:cs typeface="+mn-cs"/>
                        </a:rPr>
                        <a:t>(</a:t>
                      </a:r>
                      <a:r>
                        <a:rPr lang="zh-TW" altLang="en-US" sz="2000" kern="1200" dirty="0">
                          <a:solidFill>
                            <a:schemeClr val="tx1"/>
                          </a:solidFill>
                          <a:latin typeface="+mn-ea"/>
                          <a:ea typeface="+mn-ea"/>
                          <a:cs typeface="+mn-cs"/>
                        </a:rPr>
                        <a:t>含精實與數位</a:t>
                      </a:r>
                      <a:r>
                        <a:rPr lang="en-US" altLang="zh-TW" sz="2000" kern="1200" dirty="0">
                          <a:solidFill>
                            <a:schemeClr val="tx1"/>
                          </a:solidFill>
                          <a:latin typeface="+mn-ea"/>
                          <a:ea typeface="+mn-ea"/>
                          <a:cs typeface="+mn-cs"/>
                        </a:rPr>
                        <a:t>)</a:t>
                      </a:r>
                      <a:endParaRPr lang="zh-TW" sz="2000" kern="1200" dirty="0">
                        <a:solidFill>
                          <a:schemeClr val="tx1"/>
                        </a:solidFill>
                        <a:latin typeface="+mn-ea"/>
                        <a:ea typeface="+mn-ea"/>
                        <a:cs typeface="+mn-cs"/>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p>
                      <a:pPr marL="0" algn="ctr" defTabSz="832287" rtl="0" eaLnBrk="1" latinLnBrk="0" hangingPunct="1">
                        <a:lnSpc>
                          <a:spcPct val="100000"/>
                        </a:lnSpc>
                        <a:spcAft>
                          <a:spcPts val="0"/>
                        </a:spcAft>
                      </a:pPr>
                      <a:r>
                        <a:rPr lang="zh-TW" altLang="en-US" sz="2000" b="1" kern="1200" dirty="0">
                          <a:solidFill>
                            <a:schemeClr val="tx1"/>
                          </a:solidFill>
                          <a:latin typeface="+mn-ea"/>
                          <a:ea typeface="+mn-ea"/>
                          <a:cs typeface="+mn-cs"/>
                        </a:rPr>
                        <a:t>改善的目標及預期效益</a:t>
                      </a:r>
                      <a:endParaRPr lang="zh-TW" sz="2000" b="1" kern="1200" dirty="0">
                        <a:solidFill>
                          <a:schemeClr val="tx1"/>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a16="http://schemas.microsoft.com/office/drawing/2014/main" val="3655820614"/>
                  </a:ext>
                </a:extLst>
              </a:tr>
              <a:tr h="1180589">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600" b="1" dirty="0">
                          <a:solidFill>
                            <a:schemeClr val="tx1"/>
                          </a:solidFill>
                          <a:latin typeface="+mn-ea"/>
                          <a:ea typeface="+mn-ea"/>
                        </a:rPr>
                        <a:t>1</a:t>
                      </a:r>
                      <a:endParaRPr lang="zh-TW" altLang="en-US" sz="1600" b="1" dirty="0">
                        <a:solidFill>
                          <a:schemeClr val="tx1"/>
                        </a:solidFill>
                        <a:latin typeface="+mn-ea"/>
                        <a:ea typeface="+mn-ea"/>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600" dirty="0">
                          <a:solidFill>
                            <a:srgbClr val="FF3300"/>
                          </a:solidFill>
                          <a:latin typeface="+mn-ea"/>
                          <a:ea typeface="+mn-ea"/>
                        </a:rPr>
                        <a:t>(</a:t>
                      </a:r>
                      <a:r>
                        <a:rPr lang="zh-TW" altLang="en-US" sz="1600" dirty="0">
                          <a:solidFill>
                            <a:srgbClr val="FF3300"/>
                          </a:solidFill>
                          <a:latin typeface="+mn-ea"/>
                          <a:ea typeface="+mn-ea"/>
                        </a:rPr>
                        <a:t>範例</a:t>
                      </a:r>
                      <a:r>
                        <a:rPr lang="en-US" altLang="zh-TW" sz="1600" dirty="0">
                          <a:solidFill>
                            <a:srgbClr val="FF3300"/>
                          </a:solidFill>
                          <a:latin typeface="+mn-ea"/>
                          <a:ea typeface="+mn-ea"/>
                        </a:rPr>
                        <a:t>)</a:t>
                      </a:r>
                      <a:endParaRPr 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600" kern="1200" dirty="0">
                          <a:solidFill>
                            <a:srgbClr val="FF3300"/>
                          </a:solidFill>
                          <a:latin typeface="+mn-ea"/>
                          <a:ea typeface="+mn-ea"/>
                          <a:cs typeface="+mn-cs"/>
                          <a:sym typeface="Wingdings" pitchFamily="2" charset="2"/>
                        </a:rPr>
                        <a:t>(</a:t>
                      </a:r>
                      <a:r>
                        <a:rPr lang="zh-TW" altLang="en-US" sz="1600" kern="1200" dirty="0">
                          <a:solidFill>
                            <a:srgbClr val="FF3300"/>
                          </a:solidFill>
                          <a:latin typeface="+mn-ea"/>
                          <a:ea typeface="+mn-ea"/>
                          <a:cs typeface="+mn-cs"/>
                          <a:sym typeface="Wingdings" pitchFamily="2" charset="2"/>
                        </a:rPr>
                        <a:t>範例</a:t>
                      </a:r>
                      <a:r>
                        <a:rPr lang="en-US" altLang="zh-TW" sz="1600" kern="1200" dirty="0">
                          <a:solidFill>
                            <a:srgbClr val="FF3300"/>
                          </a:solidFill>
                          <a:latin typeface="+mn-ea"/>
                          <a:ea typeface="+mn-ea"/>
                          <a:cs typeface="+mn-cs"/>
                          <a:sym typeface="Wingdings" pitchFamily="2" charset="2"/>
                        </a:rPr>
                        <a:t>)</a:t>
                      </a:r>
                      <a:r>
                        <a:rPr lang="zh-TW" altLang="en-US" sz="1600" kern="1200" dirty="0">
                          <a:solidFill>
                            <a:srgbClr val="FF0000"/>
                          </a:solidFill>
                          <a:latin typeface="+mn-ea"/>
                          <a:ea typeface="+mn-ea"/>
                          <a:cs typeface="+mn-cs"/>
                        </a:rPr>
                        <a:t>精實</a:t>
                      </a:r>
                      <a:r>
                        <a:rPr lang="zh-TW" altLang="en-US" sz="1600" kern="1200" dirty="0">
                          <a:solidFill>
                            <a:srgbClr val="FF0000"/>
                          </a:solidFill>
                          <a:latin typeface="+mn-ea"/>
                          <a:ea typeface="+mn-ea"/>
                          <a:cs typeface="+mn-cs"/>
                          <a:sym typeface="Wingdings" pitchFamily="2" charset="2"/>
                        </a:rPr>
                        <a:t>：</a:t>
                      </a:r>
                      <a:r>
                        <a:rPr lang="zh-TW" altLang="en-US" sz="1600" kern="1200" dirty="0">
                          <a:solidFill>
                            <a:schemeClr val="bg1">
                              <a:lumMod val="65000"/>
                            </a:schemeClr>
                          </a:solidFill>
                          <a:latin typeface="+mn-ea"/>
                          <a:ea typeface="+mn-ea"/>
                          <a:cs typeface="+mn-cs"/>
                        </a:rPr>
                        <a:t>快速換模、一片流、自工程完結</a:t>
                      </a:r>
                      <a:r>
                        <a:rPr lang="en-US" altLang="zh-TW" sz="1600" kern="1200" dirty="0">
                          <a:solidFill>
                            <a:schemeClr val="bg1">
                              <a:lumMod val="65000"/>
                            </a:schemeClr>
                          </a:solidFill>
                          <a:latin typeface="+mn-ea"/>
                          <a:ea typeface="+mn-ea"/>
                          <a:cs typeface="+mn-cs"/>
                        </a:rPr>
                        <a:t>…</a:t>
                      </a:r>
                      <a:r>
                        <a:rPr lang="zh-TW" altLang="en-US" sz="1600" kern="1200" dirty="0">
                          <a:solidFill>
                            <a:schemeClr val="bg1">
                              <a:lumMod val="65000"/>
                            </a:schemeClr>
                          </a:solidFill>
                          <a:latin typeface="+mn-ea"/>
                          <a:ea typeface="+mn-ea"/>
                          <a:cs typeface="+mn-cs"/>
                        </a:rPr>
                        <a:t>等</a:t>
                      </a:r>
                      <a:endParaRPr lang="en-US" altLang="zh-TW" sz="1600" kern="1200" dirty="0">
                        <a:solidFill>
                          <a:schemeClr val="bg1">
                            <a:lumMod val="65000"/>
                          </a:schemeClr>
                        </a:solidFill>
                        <a:latin typeface="+mn-ea"/>
                        <a:ea typeface="+mn-ea"/>
                        <a:cs typeface="+mn-cs"/>
                      </a:endParaRPr>
                    </a:p>
                    <a:p>
                      <a:pPr marL="0" algn="l" defTabSz="832287" rtl="0" eaLnBrk="1" latinLnBrk="0" hangingPunct="1">
                        <a:lnSpc>
                          <a:spcPct val="100000"/>
                        </a:lnSpc>
                        <a:spcAft>
                          <a:spcPts val="0"/>
                        </a:spcAft>
                      </a:pPr>
                      <a:r>
                        <a:rPr lang="en-US" altLang="zh-TW" sz="1600" kern="1200" dirty="0">
                          <a:solidFill>
                            <a:srgbClr val="FF3300"/>
                          </a:solidFill>
                          <a:latin typeface="+mn-ea"/>
                          <a:ea typeface="+mn-ea"/>
                          <a:cs typeface="+mn-cs"/>
                          <a:sym typeface="Wingdings" pitchFamily="2" charset="2"/>
                        </a:rPr>
                        <a:t>(</a:t>
                      </a:r>
                      <a:r>
                        <a:rPr lang="zh-TW" altLang="en-US" sz="1600" kern="1200" dirty="0">
                          <a:solidFill>
                            <a:srgbClr val="FF3300"/>
                          </a:solidFill>
                          <a:latin typeface="+mn-ea"/>
                          <a:ea typeface="+mn-ea"/>
                          <a:cs typeface="+mn-cs"/>
                          <a:sym typeface="Wingdings" pitchFamily="2" charset="2"/>
                        </a:rPr>
                        <a:t>範例</a:t>
                      </a:r>
                      <a:r>
                        <a:rPr lang="en-US" altLang="zh-TW" sz="1600" kern="1200" dirty="0">
                          <a:solidFill>
                            <a:srgbClr val="FF3300"/>
                          </a:solidFill>
                          <a:latin typeface="+mn-ea"/>
                          <a:ea typeface="+mn-ea"/>
                          <a:cs typeface="+mn-cs"/>
                          <a:sym typeface="Wingdings" pitchFamily="2" charset="2"/>
                        </a:rPr>
                        <a:t>)</a:t>
                      </a:r>
                      <a:r>
                        <a:rPr lang="zh-TW" altLang="en-US" sz="1600" b="0" kern="1200" dirty="0">
                          <a:solidFill>
                            <a:srgbClr val="FF0000"/>
                          </a:solidFill>
                          <a:latin typeface="+mn-ea"/>
                          <a:ea typeface="+mn-ea"/>
                          <a:cs typeface="+mn-cs"/>
                        </a:rPr>
                        <a:t>數位：</a:t>
                      </a:r>
                      <a:r>
                        <a:rPr lang="zh-TW" altLang="en-US" sz="1600" kern="1200" dirty="0">
                          <a:solidFill>
                            <a:schemeClr val="bg1">
                              <a:lumMod val="65000"/>
                            </a:schemeClr>
                          </a:solidFill>
                          <a:latin typeface="+mn-ea"/>
                          <a:ea typeface="+mn-ea"/>
                          <a:cs typeface="+mn-cs"/>
                        </a:rPr>
                        <a:t>報工系統、在製品管理、物料與庫存管理系統、機台稼動率</a:t>
                      </a:r>
                      <a:r>
                        <a:rPr lang="en-US" altLang="zh-TW" sz="1600" kern="1200" dirty="0">
                          <a:solidFill>
                            <a:schemeClr val="bg1">
                              <a:lumMod val="65000"/>
                            </a:schemeClr>
                          </a:solidFill>
                          <a:latin typeface="+mn-ea"/>
                          <a:ea typeface="+mn-ea"/>
                          <a:cs typeface="+mn-cs"/>
                        </a:rPr>
                        <a:t>…</a:t>
                      </a:r>
                      <a:r>
                        <a:rPr lang="zh-TW" altLang="en-US" sz="1600" kern="1200" dirty="0">
                          <a:solidFill>
                            <a:schemeClr val="bg1">
                              <a:lumMod val="65000"/>
                            </a:schemeClr>
                          </a:solidFill>
                          <a:latin typeface="+mn-ea"/>
                          <a:ea typeface="+mn-ea"/>
                          <a:cs typeface="+mn-cs"/>
                        </a:rPr>
                        <a:t>等</a:t>
                      </a:r>
                      <a:endParaRPr lang="zh-TW" sz="1600" b="0" strike="sngStrike" kern="1200" dirty="0">
                        <a:solidFill>
                          <a:schemeClr val="tx1"/>
                        </a:solidFill>
                        <a:latin typeface="+mn-ea"/>
                        <a:ea typeface="+mn-ea"/>
                        <a:cs typeface="+mn-cs"/>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p>
                      <a:pPr marL="0" algn="l" defTabSz="832287" rtl="0" eaLnBrk="1" latinLnBrk="0" hangingPunct="1">
                        <a:lnSpc>
                          <a:spcPct val="100000"/>
                        </a:lnSpc>
                        <a:spcAft>
                          <a:spcPts val="0"/>
                        </a:spcAft>
                      </a:pPr>
                      <a:r>
                        <a:rPr lang="en-US" altLang="zh-TW" sz="1600" kern="1200" dirty="0">
                          <a:solidFill>
                            <a:srgbClr val="FF3300"/>
                          </a:solidFill>
                          <a:latin typeface="+mn-ea"/>
                          <a:ea typeface="+mn-ea"/>
                          <a:cs typeface="+mn-cs"/>
                          <a:sym typeface="Wingdings" pitchFamily="2" charset="2"/>
                        </a:rPr>
                        <a:t>(</a:t>
                      </a:r>
                      <a:r>
                        <a:rPr lang="zh-TW" altLang="en-US" sz="1600" kern="1200" dirty="0">
                          <a:solidFill>
                            <a:srgbClr val="FF3300"/>
                          </a:solidFill>
                          <a:latin typeface="+mn-ea"/>
                          <a:ea typeface="+mn-ea"/>
                          <a:cs typeface="+mn-cs"/>
                          <a:sym typeface="Wingdings" pitchFamily="2" charset="2"/>
                        </a:rPr>
                        <a:t>範例</a:t>
                      </a:r>
                      <a:r>
                        <a:rPr lang="en-US" altLang="zh-TW" sz="1600" kern="1200" dirty="0">
                          <a:solidFill>
                            <a:srgbClr val="FF3300"/>
                          </a:solidFill>
                          <a:latin typeface="+mn-ea"/>
                          <a:ea typeface="+mn-ea"/>
                          <a:cs typeface="+mn-cs"/>
                          <a:sym typeface="Wingdings" pitchFamily="2" charset="2"/>
                        </a:rPr>
                        <a:t>)</a:t>
                      </a:r>
                      <a:r>
                        <a:rPr lang="zh-TW" altLang="zh-TW" sz="1600" kern="1200" dirty="0">
                          <a:solidFill>
                            <a:schemeClr val="bg1">
                              <a:lumMod val="65000"/>
                            </a:schemeClr>
                          </a:solidFill>
                          <a:latin typeface="+mn-ea"/>
                          <a:ea typeface="+mn-ea"/>
                          <a:cs typeface="+mn-cs"/>
                        </a:rPr>
                        <a:t>準交率、生產前置時間、庫存量、換模時間、自工程品質不良率</a:t>
                      </a:r>
                      <a:r>
                        <a:rPr lang="en-US" altLang="zh-TW" sz="1600" kern="1200" dirty="0">
                          <a:solidFill>
                            <a:schemeClr val="bg1">
                              <a:lumMod val="65000"/>
                            </a:schemeClr>
                          </a:solidFill>
                          <a:latin typeface="+mn-ea"/>
                          <a:ea typeface="+mn-ea"/>
                          <a:cs typeface="+mn-cs"/>
                        </a:rPr>
                        <a:t>…</a:t>
                      </a:r>
                      <a:r>
                        <a:rPr lang="zh-TW" altLang="en-US" sz="1600" kern="1200" dirty="0">
                          <a:solidFill>
                            <a:schemeClr val="bg1">
                              <a:lumMod val="65000"/>
                            </a:schemeClr>
                          </a:solidFill>
                          <a:latin typeface="+mn-ea"/>
                          <a:ea typeface="+mn-ea"/>
                          <a:cs typeface="+mn-cs"/>
                        </a:rPr>
                        <a:t>等</a:t>
                      </a:r>
                    </a:p>
                  </a:txBody>
                  <a:tcPr marL="68580" marR="68580" marT="0" marB="0"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2310341242"/>
                  </a:ext>
                </a:extLst>
              </a:tr>
              <a:tr h="1215602">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600" b="1" dirty="0">
                          <a:solidFill>
                            <a:schemeClr val="tx1"/>
                          </a:solidFill>
                          <a:latin typeface="+mn-ea"/>
                          <a:ea typeface="+mn-ea"/>
                        </a:rPr>
                        <a:t>2</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600" dirty="0">
                          <a:solidFill>
                            <a:srgbClr val="FF3300"/>
                          </a:solidFill>
                          <a:latin typeface="+mn-ea"/>
                          <a:ea typeface="+mn-ea"/>
                        </a:rPr>
                        <a:t>(</a:t>
                      </a:r>
                      <a:r>
                        <a:rPr lang="zh-TW" altLang="en-US" sz="1600" dirty="0">
                          <a:solidFill>
                            <a:srgbClr val="FF3300"/>
                          </a:solidFill>
                          <a:latin typeface="+mn-ea"/>
                          <a:ea typeface="+mn-ea"/>
                        </a:rPr>
                        <a:t>範例</a:t>
                      </a:r>
                      <a:r>
                        <a:rPr lang="en-US" altLang="zh-TW" sz="1600" dirty="0">
                          <a:solidFill>
                            <a:srgbClr val="FF3300"/>
                          </a:solidFill>
                          <a:latin typeface="+mn-ea"/>
                          <a:ea typeface="+mn-ea"/>
                        </a:rPr>
                        <a:t>)</a:t>
                      </a:r>
                      <a:endParaRPr 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600" kern="1200" dirty="0">
                          <a:solidFill>
                            <a:srgbClr val="FF3300"/>
                          </a:solidFill>
                          <a:latin typeface="+mn-ea"/>
                          <a:ea typeface="+mn-ea"/>
                          <a:cs typeface="+mn-cs"/>
                        </a:rPr>
                        <a:t>精實：</a:t>
                      </a:r>
                      <a:endParaRPr lang="en-US" altLang="zh-TW" sz="1600" kern="1200" dirty="0">
                        <a:solidFill>
                          <a:srgbClr val="FF3300"/>
                        </a:solidFill>
                        <a:latin typeface="+mn-ea"/>
                        <a:ea typeface="+mn-ea"/>
                        <a:cs typeface="+mn-cs"/>
                      </a:endParaRPr>
                    </a:p>
                    <a:p>
                      <a:pPr marL="0" algn="l" defTabSz="832287" rtl="0" eaLnBrk="1" latinLnBrk="0" hangingPunct="1">
                        <a:lnSpc>
                          <a:spcPct val="100000"/>
                        </a:lnSpc>
                        <a:spcAft>
                          <a:spcPts val="0"/>
                        </a:spcAft>
                      </a:pPr>
                      <a:r>
                        <a:rPr lang="zh-TW" altLang="en-US" sz="1600" kern="1200" dirty="0">
                          <a:solidFill>
                            <a:srgbClr val="FF3300"/>
                          </a:solidFill>
                          <a:latin typeface="+mn-ea"/>
                          <a:ea typeface="+mn-ea"/>
                          <a:cs typeface="+mn-cs"/>
                        </a:rPr>
                        <a:t>數位：</a:t>
                      </a:r>
                      <a:endParaRPr lang="zh-TW" alt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p>
                      <a:pPr marL="0" algn="l" defTabSz="832287" rtl="0" eaLnBrk="1" latinLnBrk="0" hangingPunct="1">
                        <a:lnSpc>
                          <a:spcPct val="100000"/>
                        </a:lnSpc>
                        <a:spcAft>
                          <a:spcPts val="0"/>
                        </a:spcAft>
                      </a:pPr>
                      <a:endParaRPr lang="zh-TW" alt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20000"/>
                      </a:srgbClr>
                    </a:solidFill>
                  </a:tcPr>
                </a:tc>
                <a:extLst>
                  <a:ext uri="{0D108BD9-81ED-4DB2-BD59-A6C34878D82A}">
                    <a16:rowId xmlns:a16="http://schemas.microsoft.com/office/drawing/2014/main" val="1734855705"/>
                  </a:ext>
                </a:extLst>
              </a:tr>
              <a:tr h="810401">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600" b="1" dirty="0">
                          <a:solidFill>
                            <a:schemeClr val="tx1"/>
                          </a:solidFill>
                          <a:latin typeface="+mn-ea"/>
                          <a:ea typeface="+mn-ea"/>
                        </a:rPr>
                        <a:t>3</a:t>
                      </a:r>
                      <a:endParaRPr lang="zh-TW" altLang="en-US" sz="1600" b="1" dirty="0">
                        <a:solidFill>
                          <a:schemeClr val="tx1"/>
                        </a:solidFill>
                        <a:latin typeface="+mn-ea"/>
                        <a:ea typeface="+mn-ea"/>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600" dirty="0">
                          <a:solidFill>
                            <a:srgbClr val="FF3300"/>
                          </a:solidFill>
                          <a:latin typeface="+mn-ea"/>
                          <a:ea typeface="+mn-ea"/>
                        </a:rPr>
                        <a:t>(</a:t>
                      </a:r>
                      <a:r>
                        <a:rPr lang="zh-TW" altLang="en-US" sz="1600" dirty="0">
                          <a:solidFill>
                            <a:srgbClr val="FF3300"/>
                          </a:solidFill>
                          <a:latin typeface="+mn-ea"/>
                          <a:ea typeface="+mn-ea"/>
                        </a:rPr>
                        <a:t>範例</a:t>
                      </a:r>
                      <a:r>
                        <a:rPr lang="en-US" altLang="zh-TW" sz="1600" dirty="0">
                          <a:solidFill>
                            <a:srgbClr val="FF3300"/>
                          </a:solidFill>
                          <a:latin typeface="+mn-ea"/>
                          <a:ea typeface="+mn-ea"/>
                        </a:rPr>
                        <a:t>)</a:t>
                      </a:r>
                      <a:endParaRPr 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600" kern="1200" dirty="0">
                          <a:solidFill>
                            <a:srgbClr val="FF3300"/>
                          </a:solidFill>
                          <a:latin typeface="+mn-ea"/>
                          <a:ea typeface="+mn-ea"/>
                          <a:cs typeface="+mn-cs"/>
                        </a:rPr>
                        <a:t>精實：</a:t>
                      </a:r>
                      <a:endParaRPr lang="en-US" altLang="zh-TW" sz="1600" kern="1200" dirty="0">
                        <a:solidFill>
                          <a:srgbClr val="FF3300"/>
                        </a:solidFill>
                        <a:latin typeface="+mn-ea"/>
                        <a:ea typeface="+mn-ea"/>
                        <a:cs typeface="+mn-cs"/>
                      </a:endParaRPr>
                    </a:p>
                    <a:p>
                      <a:pPr marL="0" algn="l" defTabSz="832287" rtl="0" eaLnBrk="1" latinLnBrk="0" hangingPunct="1">
                        <a:lnSpc>
                          <a:spcPct val="100000"/>
                        </a:lnSpc>
                        <a:spcAft>
                          <a:spcPts val="0"/>
                        </a:spcAft>
                      </a:pPr>
                      <a:r>
                        <a:rPr lang="zh-TW" altLang="en-US" sz="1600" kern="1200" dirty="0">
                          <a:solidFill>
                            <a:srgbClr val="FF3300"/>
                          </a:solidFill>
                          <a:latin typeface="+mn-ea"/>
                          <a:ea typeface="+mn-ea"/>
                          <a:cs typeface="+mn-cs"/>
                        </a:rPr>
                        <a:t>數位：</a:t>
                      </a:r>
                      <a:endParaRPr lang="zh-TW" alt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p>
                      <a:pPr marL="0" algn="l" defTabSz="832287" rtl="0" eaLnBrk="1" latinLnBrk="0" hangingPunct="1">
                        <a:lnSpc>
                          <a:spcPct val="100000"/>
                        </a:lnSpc>
                        <a:spcAft>
                          <a:spcPts val="0"/>
                        </a:spcAft>
                      </a:pPr>
                      <a:endParaRPr lang="zh-TW" alt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2813860510"/>
                  </a:ext>
                </a:extLst>
              </a:tr>
            </a:tbl>
          </a:graphicData>
        </a:graphic>
      </p:graphicFrame>
      <p:sp>
        <p:nvSpPr>
          <p:cNvPr id="2" name="矩形 1"/>
          <p:cNvSpPr/>
          <p:nvPr/>
        </p:nvSpPr>
        <p:spPr>
          <a:xfrm>
            <a:off x="778675" y="1138950"/>
            <a:ext cx="1723549" cy="595804"/>
          </a:xfrm>
          <a:prstGeom prst="rect">
            <a:avLst/>
          </a:prstGeom>
        </p:spPr>
        <p:txBody>
          <a:bodyPr wrap="none">
            <a:spAutoFit/>
          </a:bodyPr>
          <a:lstStyle/>
          <a:p>
            <a:pPr fontAlgn="auto">
              <a:lnSpc>
                <a:spcPts val="4500"/>
              </a:lnSpc>
              <a:spcBef>
                <a:spcPts val="0"/>
              </a:spcBef>
              <a:spcAft>
                <a:spcPts val="0"/>
              </a:spcAft>
              <a:defRPr/>
            </a:pPr>
            <a:r>
              <a:rPr lang="zh-TW" altLang="en-US" sz="2400" b="1" dirty="0">
                <a:solidFill>
                  <a:srgbClr val="FF0000"/>
                </a:solidFill>
                <a:latin typeface="+mn-ea"/>
              </a:rPr>
              <a:t>可分頁敘述</a:t>
            </a:r>
            <a:endParaRPr lang="en-US" altLang="zh-TW" sz="2400" b="1" dirty="0">
              <a:solidFill>
                <a:srgbClr val="FF0000"/>
              </a:solidFill>
              <a:latin typeface="+mn-ea"/>
            </a:endParaRPr>
          </a:p>
        </p:txBody>
      </p:sp>
      <p:sp>
        <p:nvSpPr>
          <p:cNvPr id="3" name="投影片編號版面配置區 2">
            <a:extLst>
              <a:ext uri="{FF2B5EF4-FFF2-40B4-BE49-F238E27FC236}">
                <a16:creationId xmlns:a16="http://schemas.microsoft.com/office/drawing/2014/main" id="{28FB156D-CA4D-579A-5F35-ADF7683EE563}"/>
              </a:ext>
            </a:extLst>
          </p:cNvPr>
          <p:cNvSpPr>
            <a:spLocks noGrp="1"/>
          </p:cNvSpPr>
          <p:nvPr>
            <p:ph type="sldNum" sz="quarter" idx="12"/>
          </p:nvPr>
        </p:nvSpPr>
        <p:spPr/>
        <p:txBody>
          <a:bodyPr/>
          <a:lstStyle/>
          <a:p>
            <a:fld id="{B7B050B3-4E47-4544-A6D7-1E04C4A77E41}" type="slidenum">
              <a:rPr lang="zh-TW" altLang="en-US" smtClean="0"/>
              <a:pPr/>
              <a:t>8</a:t>
            </a:fld>
            <a:endParaRPr lang="zh-TW" altLang="en-US"/>
          </a:p>
        </p:txBody>
      </p:sp>
    </p:spTree>
    <p:extLst>
      <p:ext uri="{BB962C8B-B14F-4D97-AF65-F5344CB8AC3E}">
        <p14:creationId xmlns:p14="http://schemas.microsoft.com/office/powerpoint/2010/main" val="298207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532372" y="358838"/>
            <a:ext cx="10034028" cy="707886"/>
          </a:xfrm>
          <a:prstGeom prst="rect">
            <a:avLst/>
          </a:prstGeom>
        </p:spPr>
        <p:txBody>
          <a:bodyPr wrap="square">
            <a:spAutoFit/>
          </a:bodyPr>
          <a:lstStyle/>
          <a:p>
            <a:r>
              <a:rPr lang="zh-TW" altLang="en-US" sz="4000" b="1" dirty="0">
                <a:solidFill>
                  <a:schemeClr val="tx1">
                    <a:lumMod val="95000"/>
                    <a:lumOff val="5000"/>
                  </a:schemeClr>
                </a:solidFill>
                <a:latin typeface="微軟正黑體" panose="020B0604030504040204" pitchFamily="34" charset="-120"/>
              </a:rPr>
              <a:t>四、改善的方法及預期效益</a:t>
            </a:r>
            <a:r>
              <a:rPr lang="en-US" altLang="zh-TW" sz="4000" b="1" dirty="0">
                <a:solidFill>
                  <a:schemeClr val="tx1">
                    <a:lumMod val="95000"/>
                    <a:lumOff val="5000"/>
                  </a:schemeClr>
                </a:solidFill>
                <a:latin typeface="微軟正黑體" panose="020B0604030504040204" pitchFamily="34" charset="-120"/>
              </a:rPr>
              <a:t>-</a:t>
            </a:r>
            <a:r>
              <a:rPr lang="zh-TW" altLang="en-US" sz="4000" b="1" dirty="0">
                <a:solidFill>
                  <a:schemeClr val="tx1">
                    <a:lumMod val="95000"/>
                    <a:lumOff val="5000"/>
                  </a:schemeClr>
                </a:solidFill>
                <a:latin typeface="微軟正黑體" panose="020B0604030504040204" pitchFamily="34" charset="-120"/>
              </a:rPr>
              <a:t>計畫量化效益</a:t>
            </a:r>
            <a:endParaRPr lang="en-US" altLang="zh-TW" sz="4000" b="1" dirty="0">
              <a:solidFill>
                <a:schemeClr val="tx1">
                  <a:lumMod val="95000"/>
                  <a:lumOff val="5000"/>
                </a:schemeClr>
              </a:solidFill>
              <a:latin typeface="微軟正黑體" panose="020B0604030504040204" pitchFamily="34" charset="-120"/>
            </a:endParaRPr>
          </a:p>
        </p:txBody>
      </p:sp>
      <p:sp>
        <p:nvSpPr>
          <p:cNvPr id="3" name="投影片編號版面配置區 2">
            <a:extLst>
              <a:ext uri="{FF2B5EF4-FFF2-40B4-BE49-F238E27FC236}">
                <a16:creationId xmlns:a16="http://schemas.microsoft.com/office/drawing/2014/main" id="{5326C551-D316-96F0-5F3A-F2BB09611547}"/>
              </a:ext>
            </a:extLst>
          </p:cNvPr>
          <p:cNvSpPr>
            <a:spLocks noGrp="1"/>
          </p:cNvSpPr>
          <p:nvPr>
            <p:ph type="sldNum" sz="quarter" idx="12"/>
          </p:nvPr>
        </p:nvSpPr>
        <p:spPr/>
        <p:txBody>
          <a:bodyPr/>
          <a:lstStyle/>
          <a:p>
            <a:fld id="{B7B050B3-4E47-4544-A6D7-1E04C4A77E41}" type="slidenum">
              <a:rPr lang="zh-TW" altLang="en-US" smtClean="0"/>
              <a:pPr/>
              <a:t>9</a:t>
            </a:fld>
            <a:endParaRPr lang="zh-TW" altLang="en-US"/>
          </a:p>
        </p:txBody>
      </p:sp>
      <p:graphicFrame>
        <p:nvGraphicFramePr>
          <p:cNvPr id="4" name="表格 3">
            <a:extLst>
              <a:ext uri="{FF2B5EF4-FFF2-40B4-BE49-F238E27FC236}">
                <a16:creationId xmlns:a16="http://schemas.microsoft.com/office/drawing/2014/main" id="{FA2DD957-93AA-E4A1-BE09-0BB88B3CED9F}"/>
              </a:ext>
            </a:extLst>
          </p:cNvPr>
          <p:cNvGraphicFramePr>
            <a:graphicFrameLocks noGrp="1"/>
          </p:cNvGraphicFramePr>
          <p:nvPr>
            <p:extLst>
              <p:ext uri="{D42A27DB-BD31-4B8C-83A1-F6EECF244321}">
                <p14:modId xmlns:p14="http://schemas.microsoft.com/office/powerpoint/2010/main" val="3575707385"/>
              </p:ext>
            </p:extLst>
          </p:nvPr>
        </p:nvGraphicFramePr>
        <p:xfrm>
          <a:off x="1131086" y="1643595"/>
          <a:ext cx="8720485" cy="3787090"/>
        </p:xfrm>
        <a:graphic>
          <a:graphicData uri="http://schemas.openxmlformats.org/drawingml/2006/table">
            <a:tbl>
              <a:tblPr firstRow="1" bandRow="1">
                <a:tableStyleId>{5C22544A-7EE6-4342-B048-85BDC9FD1C3A}</a:tableStyleId>
              </a:tblPr>
              <a:tblGrid>
                <a:gridCol w="977903">
                  <a:extLst>
                    <a:ext uri="{9D8B030D-6E8A-4147-A177-3AD203B41FA5}">
                      <a16:colId xmlns:a16="http://schemas.microsoft.com/office/drawing/2014/main" val="20000"/>
                    </a:ext>
                  </a:extLst>
                </a:gridCol>
                <a:gridCol w="3382339">
                  <a:extLst>
                    <a:ext uri="{9D8B030D-6E8A-4147-A177-3AD203B41FA5}">
                      <a16:colId xmlns:a16="http://schemas.microsoft.com/office/drawing/2014/main" val="20001"/>
                    </a:ext>
                  </a:extLst>
                </a:gridCol>
                <a:gridCol w="1919652">
                  <a:extLst>
                    <a:ext uri="{9D8B030D-6E8A-4147-A177-3AD203B41FA5}">
                      <a16:colId xmlns:a16="http://schemas.microsoft.com/office/drawing/2014/main" val="20005"/>
                    </a:ext>
                  </a:extLst>
                </a:gridCol>
                <a:gridCol w="2440591">
                  <a:extLst>
                    <a:ext uri="{9D8B030D-6E8A-4147-A177-3AD203B41FA5}">
                      <a16:colId xmlns:a16="http://schemas.microsoft.com/office/drawing/2014/main" val="20002"/>
                    </a:ext>
                  </a:extLst>
                </a:gridCol>
              </a:tblGrid>
              <a:tr h="49400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zh-TW" altLang="en-US" sz="2000" b="1" kern="1200" dirty="0">
                          <a:solidFill>
                            <a:schemeClr val="tx1"/>
                          </a:solidFill>
                          <a:latin typeface="+mn-lt"/>
                          <a:ea typeface="+mn-ea"/>
                          <a:cs typeface="+mn-cs"/>
                        </a:rPr>
                        <a:t>序號</a:t>
                      </a:r>
                    </a:p>
                  </a:txBody>
                  <a:tcPr anchor="ctr"/>
                </a:tc>
                <a:tc>
                  <a:txBody>
                    <a:bodyPr/>
                    <a:lstStyle/>
                    <a:p>
                      <a:pPr algn="ctr"/>
                      <a:r>
                        <a:rPr lang="en-US" altLang="zh-TW" sz="2000" dirty="0">
                          <a:solidFill>
                            <a:schemeClr val="tx1"/>
                          </a:solidFill>
                        </a:rPr>
                        <a:t>KPI</a:t>
                      </a:r>
                      <a:endParaRPr lang="zh-TW" altLang="en-US" sz="2000" dirty="0">
                        <a:solidFill>
                          <a:schemeClr val="tx1"/>
                        </a:solidFill>
                      </a:endParaRPr>
                    </a:p>
                  </a:txBody>
                  <a:tcPr anchor="ctr"/>
                </a:tc>
                <a:tc>
                  <a:txBody>
                    <a:bodyPr/>
                    <a:lstStyle/>
                    <a:p>
                      <a:pPr algn="ctr"/>
                      <a:r>
                        <a:rPr lang="zh-TW" altLang="en-US" sz="2000" dirty="0">
                          <a:solidFill>
                            <a:schemeClr val="tx1"/>
                          </a:solidFill>
                        </a:rPr>
                        <a:t>現況數據</a:t>
                      </a:r>
                    </a:p>
                  </a:txBody>
                  <a:tcPr anchor="ctr"/>
                </a:tc>
                <a:tc>
                  <a:txBody>
                    <a:bodyPr/>
                    <a:lstStyle/>
                    <a:p>
                      <a:pPr algn="ctr"/>
                      <a:r>
                        <a:rPr lang="zh-TW" altLang="en-US" sz="2000" dirty="0">
                          <a:solidFill>
                            <a:schemeClr val="tx1"/>
                          </a:solidFill>
                        </a:rPr>
                        <a:t>期末目標設定</a:t>
                      </a:r>
                    </a:p>
                  </a:txBody>
                  <a:tcPr anchor="ctr"/>
                </a:tc>
                <a:extLst>
                  <a:ext uri="{0D108BD9-81ED-4DB2-BD59-A6C34878D82A}">
                    <a16:rowId xmlns:a16="http://schemas.microsoft.com/office/drawing/2014/main" val="10000"/>
                  </a:ext>
                </a:extLst>
              </a:tr>
              <a:tr h="658618">
                <a:tc>
                  <a:txBody>
                    <a:bodyPr/>
                    <a:lstStyle/>
                    <a:p>
                      <a:pPr algn="ctr"/>
                      <a:r>
                        <a:rPr lang="en-US" altLang="zh-TW" dirty="0"/>
                        <a:t>1</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zh-TW" altLang="en-US" dirty="0">
                          <a:solidFill>
                            <a:schemeClr val="bg1">
                              <a:lumMod val="50000"/>
                            </a:schemeClr>
                          </a:solidFill>
                        </a:rPr>
                        <a:t>準交率</a:t>
                      </a:r>
                    </a:p>
                  </a:txBody>
                  <a:tcPr anchor="ctr"/>
                </a:tc>
                <a:tc>
                  <a:txBody>
                    <a:bodyPr/>
                    <a:lstStyle/>
                    <a:p>
                      <a:pPr algn="ctr"/>
                      <a:r>
                        <a:rPr lang="en-US" altLang="zh-TW" dirty="0">
                          <a:solidFill>
                            <a:schemeClr val="bg1">
                              <a:lumMod val="50000"/>
                            </a:schemeClr>
                          </a:solidFill>
                        </a:rPr>
                        <a:t>75%</a:t>
                      </a:r>
                      <a:endParaRPr lang="zh-TW" altLang="en-US" dirty="0">
                        <a:solidFill>
                          <a:schemeClr val="bg1">
                            <a:lumMod val="50000"/>
                          </a:schemeClr>
                        </a:solidFill>
                      </a:endParaRPr>
                    </a:p>
                  </a:txBody>
                  <a:tcPr anchor="ctr"/>
                </a:tc>
                <a:tc>
                  <a:txBody>
                    <a:bodyPr/>
                    <a:lstStyle/>
                    <a:p>
                      <a:pPr algn="ctr"/>
                      <a:r>
                        <a:rPr lang="zh-TW" altLang="en-US" dirty="0">
                          <a:solidFill>
                            <a:schemeClr val="bg1">
                              <a:lumMod val="50000"/>
                            </a:schemeClr>
                          </a:solidFill>
                        </a:rPr>
                        <a:t>提升</a:t>
                      </a:r>
                      <a:r>
                        <a:rPr lang="en-US" altLang="zh-TW" dirty="0">
                          <a:solidFill>
                            <a:schemeClr val="bg1">
                              <a:lumMod val="50000"/>
                            </a:schemeClr>
                          </a:solidFill>
                        </a:rPr>
                        <a:t>20%</a:t>
                      </a:r>
                    </a:p>
                    <a:p>
                      <a:pPr algn="ctr"/>
                      <a:r>
                        <a:rPr lang="en-US" altLang="zh-TW" dirty="0">
                          <a:solidFill>
                            <a:schemeClr val="bg1">
                              <a:lumMod val="50000"/>
                            </a:schemeClr>
                          </a:solidFill>
                        </a:rPr>
                        <a:t>(75%-&gt;95%)</a:t>
                      </a:r>
                      <a:endParaRPr lang="zh-TW" altLang="en-US" dirty="0">
                        <a:solidFill>
                          <a:schemeClr val="bg1">
                            <a:lumMod val="50000"/>
                          </a:schemeClr>
                        </a:solidFill>
                      </a:endParaRPr>
                    </a:p>
                  </a:txBody>
                  <a:tcPr anchor="ctr"/>
                </a:tc>
                <a:extLst>
                  <a:ext uri="{0D108BD9-81ED-4DB2-BD59-A6C34878D82A}">
                    <a16:rowId xmlns:a16="http://schemas.microsoft.com/office/drawing/2014/main" val="10001"/>
                  </a:ext>
                </a:extLst>
              </a:tr>
              <a:tr h="658618">
                <a:tc>
                  <a:txBody>
                    <a:bodyPr/>
                    <a:lstStyle/>
                    <a:p>
                      <a:pPr algn="ctr"/>
                      <a:r>
                        <a:rPr lang="en-US" altLang="zh-TW" dirty="0"/>
                        <a:t>2</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en-US" altLang="zh-TW" dirty="0">
                          <a:solidFill>
                            <a:schemeClr val="bg1">
                              <a:lumMod val="50000"/>
                            </a:schemeClr>
                          </a:solidFill>
                        </a:rPr>
                        <a:t>LEAD-TIME</a:t>
                      </a:r>
                      <a:endParaRPr lang="zh-TW" altLang="en-US" dirty="0">
                        <a:solidFill>
                          <a:schemeClr val="bg1">
                            <a:lumMod val="50000"/>
                          </a:schemeClr>
                        </a:solidFill>
                      </a:endParaRPr>
                    </a:p>
                  </a:txBody>
                  <a:tcPr anchor="ctr"/>
                </a:tc>
                <a:tc>
                  <a:txBody>
                    <a:bodyPr/>
                    <a:lstStyle/>
                    <a:p>
                      <a:pPr algn="ctr"/>
                      <a:r>
                        <a:rPr lang="en-US" altLang="zh-TW" dirty="0">
                          <a:solidFill>
                            <a:schemeClr val="bg1">
                              <a:lumMod val="50000"/>
                            </a:schemeClr>
                          </a:solidFill>
                        </a:rPr>
                        <a:t>47.5</a:t>
                      </a:r>
                      <a:r>
                        <a:rPr lang="zh-TW" altLang="en-US" dirty="0">
                          <a:solidFill>
                            <a:schemeClr val="bg1">
                              <a:lumMod val="50000"/>
                            </a:schemeClr>
                          </a:solidFill>
                        </a:rPr>
                        <a:t>日</a:t>
                      </a:r>
                    </a:p>
                  </a:txBody>
                  <a:tcPr anchor="ctr"/>
                </a:tc>
                <a:tc>
                  <a:txBody>
                    <a:bodyPr/>
                    <a:lstStyle/>
                    <a:p>
                      <a:pPr algn="ctr"/>
                      <a:r>
                        <a:rPr lang="zh-TW" altLang="en-US" dirty="0">
                          <a:solidFill>
                            <a:schemeClr val="bg1">
                              <a:lumMod val="50000"/>
                            </a:schemeClr>
                          </a:solidFill>
                        </a:rPr>
                        <a:t>減少</a:t>
                      </a:r>
                      <a:r>
                        <a:rPr lang="en-US" altLang="zh-TW" dirty="0">
                          <a:solidFill>
                            <a:schemeClr val="bg1">
                              <a:lumMod val="50000"/>
                            </a:schemeClr>
                          </a:solidFill>
                        </a:rPr>
                        <a:t>20%</a:t>
                      </a:r>
                    </a:p>
                    <a:p>
                      <a:pPr algn="ctr"/>
                      <a:r>
                        <a:rPr lang="en-US" altLang="zh-TW" dirty="0">
                          <a:solidFill>
                            <a:schemeClr val="bg1">
                              <a:lumMod val="50000"/>
                            </a:schemeClr>
                          </a:solidFill>
                        </a:rPr>
                        <a:t>(47.5</a:t>
                      </a:r>
                      <a:r>
                        <a:rPr lang="zh-TW" altLang="en-US" dirty="0">
                          <a:solidFill>
                            <a:schemeClr val="bg1">
                              <a:lumMod val="50000"/>
                            </a:schemeClr>
                          </a:solidFill>
                        </a:rPr>
                        <a:t>日</a:t>
                      </a:r>
                      <a:r>
                        <a:rPr lang="en-US" altLang="zh-TW" dirty="0">
                          <a:solidFill>
                            <a:schemeClr val="bg1">
                              <a:lumMod val="50000"/>
                            </a:schemeClr>
                          </a:solidFill>
                        </a:rPr>
                        <a:t>-&gt;38</a:t>
                      </a:r>
                      <a:r>
                        <a:rPr lang="zh-TW" altLang="en-US" dirty="0">
                          <a:solidFill>
                            <a:schemeClr val="bg1">
                              <a:lumMod val="50000"/>
                            </a:schemeClr>
                          </a:solidFill>
                        </a:rPr>
                        <a:t>日</a:t>
                      </a:r>
                      <a:r>
                        <a:rPr lang="en-US" altLang="zh-TW" dirty="0">
                          <a:solidFill>
                            <a:schemeClr val="bg1">
                              <a:lumMod val="50000"/>
                            </a:schemeClr>
                          </a:solidFill>
                        </a:rPr>
                        <a:t>)</a:t>
                      </a:r>
                      <a:endParaRPr lang="zh-TW" altLang="en-US" dirty="0">
                        <a:solidFill>
                          <a:schemeClr val="bg1">
                            <a:lumMod val="50000"/>
                          </a:schemeClr>
                        </a:solidFill>
                      </a:endParaRPr>
                    </a:p>
                  </a:txBody>
                  <a:tcPr anchor="ctr"/>
                </a:tc>
                <a:extLst>
                  <a:ext uri="{0D108BD9-81ED-4DB2-BD59-A6C34878D82A}">
                    <a16:rowId xmlns:a16="http://schemas.microsoft.com/office/drawing/2014/main" val="10002"/>
                  </a:ext>
                </a:extLst>
              </a:tr>
              <a:tr h="658618">
                <a:tc>
                  <a:txBody>
                    <a:bodyPr/>
                    <a:lstStyle/>
                    <a:p>
                      <a:pPr algn="ctr"/>
                      <a:r>
                        <a:rPr lang="en-US" altLang="zh-TW" dirty="0"/>
                        <a:t>3</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zh-TW" altLang="en-US" dirty="0">
                          <a:solidFill>
                            <a:schemeClr val="bg1">
                              <a:lumMod val="50000"/>
                            </a:schemeClr>
                          </a:solidFill>
                        </a:rPr>
                        <a:t>庫存量</a:t>
                      </a:r>
                    </a:p>
                  </a:txBody>
                  <a:tcPr anchor="ctr"/>
                </a:tc>
                <a:tc>
                  <a:txBody>
                    <a:bodyPr/>
                    <a:lstStyle/>
                    <a:p>
                      <a:pPr algn="ctr"/>
                      <a:r>
                        <a:rPr lang="en-US" altLang="zh-TW" dirty="0">
                          <a:solidFill>
                            <a:schemeClr val="bg1">
                              <a:lumMod val="50000"/>
                            </a:schemeClr>
                          </a:solidFill>
                        </a:rPr>
                        <a:t>37.1</a:t>
                      </a:r>
                      <a:r>
                        <a:rPr lang="zh-TW" altLang="en-US" dirty="0">
                          <a:solidFill>
                            <a:schemeClr val="bg1">
                              <a:lumMod val="50000"/>
                            </a:schemeClr>
                          </a:solidFill>
                        </a:rPr>
                        <a:t>日</a:t>
                      </a:r>
                    </a:p>
                  </a:txBody>
                  <a:tcPr anchor="ctr"/>
                </a:tc>
                <a:tc>
                  <a:txBody>
                    <a:bodyPr/>
                    <a:lstStyle/>
                    <a:p>
                      <a:pPr algn="ctr"/>
                      <a:r>
                        <a:rPr lang="zh-TW" altLang="en-US" dirty="0">
                          <a:solidFill>
                            <a:schemeClr val="bg1">
                              <a:lumMod val="50000"/>
                            </a:schemeClr>
                          </a:solidFill>
                        </a:rPr>
                        <a:t>減少</a:t>
                      </a:r>
                      <a:r>
                        <a:rPr lang="en-US" altLang="zh-TW" dirty="0">
                          <a:solidFill>
                            <a:schemeClr val="bg1">
                              <a:lumMod val="50000"/>
                            </a:schemeClr>
                          </a:solidFill>
                        </a:rPr>
                        <a:t>30%</a:t>
                      </a:r>
                    </a:p>
                    <a:p>
                      <a:pPr algn="ctr"/>
                      <a:r>
                        <a:rPr lang="en-US" altLang="zh-TW" dirty="0">
                          <a:solidFill>
                            <a:schemeClr val="bg1">
                              <a:lumMod val="50000"/>
                            </a:schemeClr>
                          </a:solidFill>
                        </a:rPr>
                        <a:t>(37.1</a:t>
                      </a:r>
                      <a:r>
                        <a:rPr lang="zh-TW" altLang="en-US" dirty="0">
                          <a:solidFill>
                            <a:schemeClr val="bg1">
                              <a:lumMod val="50000"/>
                            </a:schemeClr>
                          </a:solidFill>
                        </a:rPr>
                        <a:t>日</a:t>
                      </a:r>
                      <a:r>
                        <a:rPr lang="en-US" altLang="zh-TW" dirty="0">
                          <a:solidFill>
                            <a:schemeClr val="bg1">
                              <a:lumMod val="50000"/>
                            </a:schemeClr>
                          </a:solidFill>
                        </a:rPr>
                        <a:t>-&gt;26</a:t>
                      </a:r>
                      <a:r>
                        <a:rPr lang="zh-TW" altLang="en-US" dirty="0">
                          <a:solidFill>
                            <a:schemeClr val="bg1">
                              <a:lumMod val="50000"/>
                            </a:schemeClr>
                          </a:solidFill>
                        </a:rPr>
                        <a:t>日</a:t>
                      </a:r>
                      <a:r>
                        <a:rPr lang="en-US" altLang="zh-TW" dirty="0">
                          <a:solidFill>
                            <a:schemeClr val="bg1">
                              <a:lumMod val="50000"/>
                            </a:schemeClr>
                          </a:solidFill>
                        </a:rPr>
                        <a:t>)</a:t>
                      </a:r>
                      <a:endParaRPr lang="zh-TW" altLang="en-US" dirty="0">
                        <a:solidFill>
                          <a:schemeClr val="bg1">
                            <a:lumMod val="50000"/>
                          </a:schemeClr>
                        </a:solidFill>
                      </a:endParaRPr>
                    </a:p>
                  </a:txBody>
                  <a:tcPr anchor="ctr"/>
                </a:tc>
                <a:extLst>
                  <a:ext uri="{0D108BD9-81ED-4DB2-BD59-A6C34878D82A}">
                    <a16:rowId xmlns:a16="http://schemas.microsoft.com/office/drawing/2014/main" val="10003"/>
                  </a:ext>
                </a:extLst>
              </a:tr>
              <a:tr h="658618">
                <a:tc>
                  <a:txBody>
                    <a:bodyPr/>
                    <a:lstStyle/>
                    <a:p>
                      <a:pPr algn="ctr"/>
                      <a:r>
                        <a:rPr lang="en-US" altLang="zh-TW" dirty="0"/>
                        <a:t>4</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zh-TW" altLang="en-US" dirty="0">
                          <a:solidFill>
                            <a:schemeClr val="bg1">
                              <a:lumMod val="50000"/>
                            </a:schemeClr>
                          </a:solidFill>
                        </a:rPr>
                        <a:t>換模時間</a:t>
                      </a:r>
                    </a:p>
                  </a:txBody>
                  <a:tcPr anchor="ctr"/>
                </a:tc>
                <a:tc>
                  <a:txBody>
                    <a:bodyPr/>
                    <a:lstStyle/>
                    <a:p>
                      <a:pPr algn="ctr"/>
                      <a:r>
                        <a:rPr lang="en-US" altLang="zh-TW" dirty="0">
                          <a:solidFill>
                            <a:schemeClr val="bg1">
                              <a:lumMod val="50000"/>
                            </a:schemeClr>
                          </a:solidFill>
                        </a:rPr>
                        <a:t>91</a:t>
                      </a:r>
                      <a:r>
                        <a:rPr lang="zh-TW" altLang="en-US" dirty="0">
                          <a:solidFill>
                            <a:schemeClr val="bg1">
                              <a:lumMod val="50000"/>
                            </a:schemeClr>
                          </a:solidFill>
                        </a:rPr>
                        <a:t>分鐘</a:t>
                      </a:r>
                    </a:p>
                  </a:txBody>
                  <a:tcPr anchor="ctr"/>
                </a:tc>
                <a:tc>
                  <a:txBody>
                    <a:bodyPr/>
                    <a:lstStyle/>
                    <a:p>
                      <a:pPr algn="ctr"/>
                      <a:r>
                        <a:rPr lang="zh-TW" altLang="en-US" dirty="0">
                          <a:solidFill>
                            <a:schemeClr val="bg1">
                              <a:lumMod val="50000"/>
                            </a:schemeClr>
                          </a:solidFill>
                        </a:rPr>
                        <a:t>減少</a:t>
                      </a:r>
                      <a:r>
                        <a:rPr lang="en-US" altLang="zh-TW" dirty="0">
                          <a:solidFill>
                            <a:schemeClr val="bg1">
                              <a:lumMod val="50000"/>
                            </a:schemeClr>
                          </a:solidFill>
                        </a:rPr>
                        <a:t>20%</a:t>
                      </a:r>
                    </a:p>
                    <a:p>
                      <a:pPr algn="ctr"/>
                      <a:r>
                        <a:rPr lang="en-US" altLang="zh-TW" dirty="0">
                          <a:solidFill>
                            <a:schemeClr val="bg1">
                              <a:lumMod val="50000"/>
                            </a:schemeClr>
                          </a:solidFill>
                        </a:rPr>
                        <a:t>(91</a:t>
                      </a:r>
                      <a:r>
                        <a:rPr lang="zh-TW" altLang="en-US" dirty="0">
                          <a:solidFill>
                            <a:schemeClr val="bg1">
                              <a:lumMod val="50000"/>
                            </a:schemeClr>
                          </a:solidFill>
                        </a:rPr>
                        <a:t>分</a:t>
                      </a:r>
                      <a:r>
                        <a:rPr lang="en-US" altLang="zh-TW" dirty="0">
                          <a:solidFill>
                            <a:schemeClr val="bg1">
                              <a:lumMod val="50000"/>
                            </a:schemeClr>
                          </a:solidFill>
                        </a:rPr>
                        <a:t>-&gt;72.8</a:t>
                      </a:r>
                      <a:r>
                        <a:rPr lang="zh-TW" altLang="en-US" dirty="0">
                          <a:solidFill>
                            <a:schemeClr val="bg1">
                              <a:lumMod val="50000"/>
                            </a:schemeClr>
                          </a:solidFill>
                        </a:rPr>
                        <a:t>分</a:t>
                      </a:r>
                      <a:r>
                        <a:rPr lang="en-US" altLang="zh-TW" dirty="0">
                          <a:solidFill>
                            <a:schemeClr val="bg1">
                              <a:lumMod val="50000"/>
                            </a:schemeClr>
                          </a:solidFill>
                        </a:rPr>
                        <a:t>)</a:t>
                      </a:r>
                      <a:endParaRPr lang="zh-TW" altLang="en-US" dirty="0">
                        <a:solidFill>
                          <a:schemeClr val="bg1">
                            <a:lumMod val="50000"/>
                          </a:schemeClr>
                        </a:solidFill>
                      </a:endParaRPr>
                    </a:p>
                  </a:txBody>
                  <a:tcPr anchor="ctr"/>
                </a:tc>
                <a:extLst>
                  <a:ext uri="{0D108BD9-81ED-4DB2-BD59-A6C34878D82A}">
                    <a16:rowId xmlns:a16="http://schemas.microsoft.com/office/drawing/2014/main" val="10004"/>
                  </a:ext>
                </a:extLst>
              </a:tr>
              <a:tr h="658618">
                <a:tc>
                  <a:txBody>
                    <a:bodyPr/>
                    <a:lstStyle/>
                    <a:p>
                      <a:pPr algn="ctr"/>
                      <a:r>
                        <a:rPr lang="en-US" altLang="zh-TW" dirty="0"/>
                        <a:t>5</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zh-TW" altLang="en-US" dirty="0">
                          <a:solidFill>
                            <a:schemeClr val="bg1">
                              <a:lumMod val="50000"/>
                            </a:schemeClr>
                          </a:solidFill>
                        </a:rPr>
                        <a:t>自工程品質不良率</a:t>
                      </a:r>
                    </a:p>
                  </a:txBody>
                  <a:tcPr anchor="ctr"/>
                </a:tc>
                <a:tc>
                  <a:txBody>
                    <a:bodyPr/>
                    <a:lstStyle/>
                    <a:p>
                      <a:pPr algn="ctr"/>
                      <a:r>
                        <a:rPr lang="en-US" altLang="zh-TW" dirty="0">
                          <a:solidFill>
                            <a:schemeClr val="bg1">
                              <a:lumMod val="50000"/>
                            </a:schemeClr>
                          </a:solidFill>
                        </a:rPr>
                        <a:t>16%</a:t>
                      </a:r>
                      <a:endParaRPr lang="zh-TW" altLang="en-US" dirty="0">
                        <a:solidFill>
                          <a:schemeClr val="bg1">
                            <a:lumMod val="50000"/>
                          </a:schemeClr>
                        </a:solidFill>
                      </a:endParaRPr>
                    </a:p>
                  </a:txBody>
                  <a:tcPr anchor="ctr"/>
                </a:tc>
                <a:tc>
                  <a:txBody>
                    <a:bodyPr/>
                    <a:lstStyle/>
                    <a:p>
                      <a:pPr algn="ctr"/>
                      <a:r>
                        <a:rPr lang="zh-TW" altLang="en-US" dirty="0">
                          <a:solidFill>
                            <a:schemeClr val="bg1">
                              <a:lumMod val="50000"/>
                            </a:schemeClr>
                          </a:solidFill>
                        </a:rPr>
                        <a:t>減少</a:t>
                      </a:r>
                      <a:r>
                        <a:rPr lang="en-US" altLang="zh-TW" dirty="0">
                          <a:solidFill>
                            <a:schemeClr val="bg1">
                              <a:lumMod val="50000"/>
                            </a:schemeClr>
                          </a:solidFill>
                        </a:rPr>
                        <a:t>20%</a:t>
                      </a:r>
                    </a:p>
                    <a:p>
                      <a:pPr algn="ctr"/>
                      <a:r>
                        <a:rPr lang="en-US" altLang="zh-TW" dirty="0">
                          <a:solidFill>
                            <a:schemeClr val="bg1">
                              <a:lumMod val="50000"/>
                            </a:schemeClr>
                          </a:solidFill>
                        </a:rPr>
                        <a:t>(16%-&gt;12.8%)</a:t>
                      </a:r>
                      <a:endParaRPr lang="zh-TW" altLang="en-US" dirty="0">
                        <a:solidFill>
                          <a:schemeClr val="bg1">
                            <a:lumMod val="50000"/>
                          </a:schemeClr>
                        </a:solidFill>
                      </a:endParaRPr>
                    </a:p>
                  </a:txBody>
                  <a:tcPr anchor="ctr"/>
                </a:tc>
                <a:extLst>
                  <a:ext uri="{0D108BD9-81ED-4DB2-BD59-A6C34878D82A}">
                    <a16:rowId xmlns:a16="http://schemas.microsoft.com/office/drawing/2014/main" val="10005"/>
                  </a:ext>
                </a:extLst>
              </a:tr>
            </a:tbl>
          </a:graphicData>
        </a:graphic>
      </p:graphicFrame>
      <p:sp>
        <p:nvSpPr>
          <p:cNvPr id="5" name="語音泡泡: 矩形 6">
            <a:extLst>
              <a:ext uri="{FF2B5EF4-FFF2-40B4-BE49-F238E27FC236}">
                <a16:creationId xmlns:a16="http://schemas.microsoft.com/office/drawing/2014/main" id="{EB35A9F6-92A0-9445-72B8-0FB780E04B5B}"/>
              </a:ext>
            </a:extLst>
          </p:cNvPr>
          <p:cNvSpPr/>
          <p:nvPr/>
        </p:nvSpPr>
        <p:spPr>
          <a:xfrm>
            <a:off x="2433669" y="5775698"/>
            <a:ext cx="6037977" cy="929902"/>
          </a:xfrm>
          <a:prstGeom prst="wedgeRectCallout">
            <a:avLst>
              <a:gd name="adj1" fmla="val -4909"/>
              <a:gd name="adj2" fmla="val -77517"/>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en-US" altLang="zh-TW" b="1" dirty="0">
                <a:solidFill>
                  <a:srgbClr val="FF0000"/>
                </a:solidFill>
              </a:rPr>
              <a:t>1.</a:t>
            </a:r>
            <a:r>
              <a:rPr lang="zh-TW" altLang="en-US" b="1" dirty="0">
                <a:solidFill>
                  <a:srgbClr val="FF0000"/>
                </a:solidFill>
              </a:rPr>
              <a:t>本格式僅供參考，請依實際情況充分表達以供委員審查。</a:t>
            </a:r>
            <a:endParaRPr lang="en-US" altLang="zh-TW" b="1" dirty="0">
              <a:solidFill>
                <a:srgbClr val="FF0000"/>
              </a:solidFill>
            </a:endParaRPr>
          </a:p>
          <a:p>
            <a:pPr>
              <a:lnSpc>
                <a:spcPts val="2400"/>
              </a:lnSpc>
            </a:pPr>
            <a:r>
              <a:rPr lang="en-US" altLang="zh-TW" sz="1800" b="1" dirty="0">
                <a:solidFill>
                  <a:srgbClr val="FF0000"/>
                </a:solidFill>
                <a:latin typeface="+mn-ea"/>
              </a:rPr>
              <a:t>2.</a:t>
            </a:r>
            <a:r>
              <a:rPr lang="zh-TW" altLang="en-US" sz="1800" b="1" dirty="0">
                <a:solidFill>
                  <a:srgbClr val="FF0000"/>
                </a:solidFill>
                <a:latin typeface="+mn-ea"/>
              </a:rPr>
              <a:t>期中及期末須呈現各項</a:t>
            </a:r>
            <a:r>
              <a:rPr lang="en-US" altLang="zh-TW" sz="1800" b="1" dirty="0">
                <a:solidFill>
                  <a:srgbClr val="FF0000"/>
                </a:solidFill>
                <a:latin typeface="+mn-ea"/>
              </a:rPr>
              <a:t>KPI</a:t>
            </a:r>
            <a:r>
              <a:rPr lang="zh-TW" altLang="en-US" sz="1800" b="1" dirty="0">
                <a:solidFill>
                  <a:srgbClr val="FF0000"/>
                </a:solidFill>
                <a:latin typeface="+mn-ea"/>
              </a:rPr>
              <a:t>逐月改善數據推移圖。</a:t>
            </a:r>
            <a:endParaRPr lang="en-US" altLang="zh-TW" b="1" dirty="0">
              <a:solidFill>
                <a:srgbClr val="FF0000"/>
              </a:solidFill>
            </a:endParaRPr>
          </a:p>
        </p:txBody>
      </p:sp>
    </p:spTree>
    <p:extLst>
      <p:ext uri="{BB962C8B-B14F-4D97-AF65-F5344CB8AC3E}">
        <p14:creationId xmlns:p14="http://schemas.microsoft.com/office/powerpoint/2010/main" val="2360309824"/>
      </p:ext>
    </p:extLst>
  </p:cSld>
  <p:clrMapOvr>
    <a:masterClrMapping/>
  </p:clrMapOvr>
</p:sld>
</file>

<file path=ppt/theme/theme1.xml><?xml version="1.0" encoding="utf-8"?>
<a:theme xmlns:a="http://schemas.openxmlformats.org/drawingml/2006/main" name="多面向">
  <a:themeElements>
    <a:clrScheme name="紅橙色">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多面向">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TM03457496[[fn=視差]]</Template>
  <TotalTime>13656</TotalTime>
  <Words>1783</Words>
  <Application>Microsoft Office PowerPoint</Application>
  <PresentationFormat>寬螢幕</PresentationFormat>
  <Paragraphs>281</Paragraphs>
  <Slides>21</Slides>
  <Notes>1</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21</vt:i4>
      </vt:variant>
    </vt:vector>
  </HeadingPairs>
  <TitlesOfParts>
    <vt:vector size="29" baseType="lpstr">
      <vt:lpstr>微軟正黑體</vt:lpstr>
      <vt:lpstr>標楷體</vt:lpstr>
      <vt:lpstr>Arial</vt:lpstr>
      <vt:lpstr>Calibri</vt:lpstr>
      <vt:lpstr>Posterama</vt:lpstr>
      <vt:lpstr>Trebuchet MS</vt:lpstr>
      <vt:lpstr>Wingdings 3</vt:lpstr>
      <vt:lpstr>多面向</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九、附件</vt:lpstr>
      <vt:lpstr>十一、加分項目</vt:lpstr>
      <vt:lpstr>十、申請單位計畫窗口(須為申請單位公司正式員工)</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2020TamiPS推動計畫</dc:title>
  <dc:creator>glchang</dc:creator>
  <cp:lastModifiedBy>機械公會會發組</cp:lastModifiedBy>
  <cp:revision>473</cp:revision>
  <cp:lastPrinted>2021-02-08T07:49:32Z</cp:lastPrinted>
  <dcterms:created xsi:type="dcterms:W3CDTF">2019-11-26T23:59:52Z</dcterms:created>
  <dcterms:modified xsi:type="dcterms:W3CDTF">2026-01-29T09:38:34Z</dcterms:modified>
</cp:coreProperties>
</file>